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451" r:id="rId2"/>
    <p:sldId id="1863" r:id="rId3"/>
    <p:sldId id="1836" r:id="rId4"/>
    <p:sldId id="1862" r:id="rId5"/>
    <p:sldId id="1834" r:id="rId6"/>
    <p:sldId id="360" r:id="rId7"/>
    <p:sldId id="1774" r:id="rId8"/>
    <p:sldId id="1775" r:id="rId9"/>
    <p:sldId id="1776" r:id="rId10"/>
    <p:sldId id="1779" r:id="rId11"/>
    <p:sldId id="1780" r:id="rId12"/>
    <p:sldId id="1837" r:id="rId13"/>
    <p:sldId id="1782" r:id="rId14"/>
    <p:sldId id="1783" r:id="rId15"/>
    <p:sldId id="1784" r:id="rId16"/>
    <p:sldId id="1785" r:id="rId17"/>
    <p:sldId id="1838" r:id="rId18"/>
    <p:sldId id="1786" r:id="rId19"/>
    <p:sldId id="1787" r:id="rId20"/>
    <p:sldId id="1788" r:id="rId21"/>
    <p:sldId id="1789" r:id="rId22"/>
    <p:sldId id="1844" r:id="rId23"/>
    <p:sldId id="1855" r:id="rId24"/>
    <p:sldId id="1845" r:id="rId25"/>
    <p:sldId id="1856" r:id="rId26"/>
    <p:sldId id="1857" r:id="rId27"/>
    <p:sldId id="1859" r:id="rId28"/>
    <p:sldId id="1858" r:id="rId29"/>
    <p:sldId id="1860" r:id="rId30"/>
    <p:sldId id="1861" r:id="rId31"/>
    <p:sldId id="1846" r:id="rId32"/>
    <p:sldId id="1793" r:id="rId33"/>
    <p:sldId id="1843" r:id="rId34"/>
    <p:sldId id="1841" r:id="rId35"/>
    <p:sldId id="1794" r:id="rId36"/>
    <p:sldId id="1853" r:id="rId37"/>
    <p:sldId id="1847" r:id="rId38"/>
    <p:sldId id="1848" r:id="rId39"/>
    <p:sldId id="1849" r:id="rId40"/>
    <p:sldId id="1850" r:id="rId41"/>
    <p:sldId id="1851" r:id="rId42"/>
    <p:sldId id="1854" r:id="rId43"/>
    <p:sldId id="1842" r:id="rId44"/>
    <p:sldId id="1795" r:id="rId45"/>
    <p:sldId id="1839" r:id="rId46"/>
    <p:sldId id="1796" r:id="rId47"/>
    <p:sldId id="1840" r:id="rId48"/>
    <p:sldId id="1797" r:id="rId49"/>
    <p:sldId id="1798" r:id="rId50"/>
    <p:sldId id="1801" r:id="rId51"/>
    <p:sldId id="1799" r:id="rId52"/>
    <p:sldId id="1802" r:id="rId53"/>
    <p:sldId id="1803" r:id="rId54"/>
    <p:sldId id="1804" r:id="rId55"/>
    <p:sldId id="1833" r:id="rId56"/>
    <p:sldId id="1828" r:id="rId57"/>
    <p:sldId id="1805" r:id="rId58"/>
    <p:sldId id="1807" r:id="rId59"/>
    <p:sldId id="1808" r:id="rId60"/>
    <p:sldId id="1809" r:id="rId61"/>
    <p:sldId id="1811" r:id="rId62"/>
    <p:sldId id="1813" r:id="rId63"/>
    <p:sldId id="1814" r:id="rId64"/>
    <p:sldId id="1815" r:id="rId65"/>
    <p:sldId id="1816" r:id="rId66"/>
    <p:sldId id="1817" r:id="rId67"/>
    <p:sldId id="1818" r:id="rId68"/>
    <p:sldId id="1820" r:id="rId69"/>
    <p:sldId id="1819" r:id="rId70"/>
    <p:sldId id="1821" r:id="rId71"/>
    <p:sldId id="1822" r:id="rId72"/>
    <p:sldId id="1823" r:id="rId73"/>
    <p:sldId id="1824" r:id="rId74"/>
    <p:sldId id="1825" r:id="rId75"/>
    <p:sldId id="1826" r:id="rId76"/>
    <p:sldId id="1827" r:id="rId77"/>
    <p:sldId id="1832" r:id="rId78"/>
    <p:sldId id="1829" r:id="rId79"/>
    <p:sldId id="1830" r:id="rId80"/>
    <p:sldId id="1831" r:id="rId81"/>
    <p:sldId id="1707" r:id="rId82"/>
    <p:sldId id="1724" r:id="rId83"/>
    <p:sldId id="1709" r:id="rId84"/>
    <p:sldId id="1714" r:id="rId85"/>
    <p:sldId id="1715" r:id="rId86"/>
    <p:sldId id="1484" r:id="rId87"/>
    <p:sldId id="1716" r:id="rId88"/>
    <p:sldId id="1490" r:id="rId8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300"/>
    <a:srgbClr val="FF00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26"/>
  </p:normalViewPr>
  <p:slideViewPr>
    <p:cSldViewPr snapToGrid="0">
      <p:cViewPr varScale="1">
        <p:scale>
          <a:sx n="121" d="100"/>
          <a:sy n="121" d="100"/>
        </p:scale>
        <p:origin x="12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2A9F-7587-2942-450B-9FACF921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E84BB-A336-5F89-84C1-2D1C9EE97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37F1D-C287-F459-021B-64F27478F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104A-6266-148B-F7C3-028CB06B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66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EFE0-7E0B-588D-648F-62FE8D71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34ED-054C-A2E7-FAD5-02D074F92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7769A-DFFA-1A61-4D9B-55782C318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8F9FE-F242-2C87-EF20-87977B342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35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6F42-5AB0-43AC-9188-F6499713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45588-09A4-6338-2661-92339AAB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F069F-484D-4510-172B-6C1286FDF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934AE-0162-9C15-EB52-5CE7C1CD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0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A996-9EA4-F52B-826B-9C677F0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D90F6-51AF-BCBF-DBAB-9F5672711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EDC8E-EF3D-0A79-FAE2-26BEA8FC0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167C-8B0B-CDE9-A8ED-63FAA7918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0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33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D6158-1AD7-CFA7-52D5-D5566F64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8AC77-5152-C1C5-EE28-1974DBD3B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8C273-7C8A-0B97-F8E0-3645BC1BA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DF62-42BB-3BF8-84A8-5925C6FB9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749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E05F-ADFA-5D7B-70CC-EC48AC2D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4B6E1-949F-C414-58EE-D18134C8B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F7114-4DC5-C082-D799-49BB94F5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36C3-A259-5A3A-4757-FABC616C9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67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1E34-BD23-85D2-8381-A2FD8DA1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37555-E3D0-ECDF-DD5A-409F60A37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4AFA-7318-3487-AB4D-45D4A91B6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318-49B4-7579-166A-FEB236E12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401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B3A7-C36C-6110-93C1-2BD2C944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5068D-1AA7-49CA-B597-AFF1B3608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5AD6E-A6AA-0A07-3E99-32A91DB09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160F6-D96C-4F72-D5BA-50BF1070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01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148B-725A-7C92-A790-FCDA70A6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094F9-BBED-FCCE-C8BC-52F2EE788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79E9A-D149-6342-B18E-F9E1627F7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5E0CB-FCBB-6F51-E91A-F4DC03A87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40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C9FE3-047D-3F84-0A4D-3DF20BFA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A4714-7777-3A81-D1EE-68C1D2E04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6B639-7ACF-4A1F-5C5B-0AC3C7D05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7915-4DD9-04A9-5B05-DCF9A8FEC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45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16699-4830-3320-4FCC-60CC7374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36C9E-9993-8831-6E7B-F64CFE078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49C25-11A5-6CEC-0BE3-E0B09DE86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AFEE-3C35-0C24-0D72-EBE08BC3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18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61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91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2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99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06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05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06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59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70F6-4D99-724B-4A49-95C4D9E6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3CFFF-9B39-C7A7-AAA1-A4CBF8D2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6CAB7-742A-82BD-2093-8C4BB38DE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E72B4-62EF-3764-5E33-1A68DCD3C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293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0AB-213A-5A44-F4F0-F2F0479F6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1323C-1BF6-6479-ADA4-16A8BD8C9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919CE-7FAB-D0C4-5748-3C3349DD0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72155-996B-10BD-30D0-B914C0E4C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98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hkproj/transformer-from-scratch-no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5" Type="http://schemas.openxmlformats.org/officeDocument/2006/relationships/image" Target="../media/image41.png"/><Relationship Id="rId10" Type="http://schemas.openxmlformats.org/officeDocument/2006/relationships/image" Target="../media/image36.emf"/><Relationship Id="rId4" Type="http://schemas.openxmlformats.org/officeDocument/2006/relationships/image" Target="../media/image29.png"/><Relationship Id="rId9" Type="http://schemas.openxmlformats.org/officeDocument/2006/relationships/image" Target="../media/image35.emf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51065/what-is-the-positional-encoding-in-the-transformer-model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1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microsoft.com/office/2007/relationships/hdphoto" Target="../media/hdphoto2.wdp"/><Relationship Id="rId10" Type="http://schemas.openxmlformats.org/officeDocument/2006/relationships/image" Target="../media/image57.emf"/><Relationship Id="rId4" Type="http://schemas.openxmlformats.org/officeDocument/2006/relationships/image" Target="../media/image52.png"/><Relationship Id="rId9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3.emf"/><Relationship Id="rId4" Type="http://schemas.openxmlformats.org/officeDocument/2006/relationships/image" Target="../media/image58.emf"/><Relationship Id="rId9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3.emf"/><Relationship Id="rId3" Type="http://schemas.openxmlformats.org/officeDocument/2006/relationships/image" Target="../media/image58.emf"/><Relationship Id="rId7" Type="http://schemas.openxmlformats.org/officeDocument/2006/relationships/image" Target="../media/image63.png"/><Relationship Id="rId12" Type="http://schemas.openxmlformats.org/officeDocument/2006/relationships/image" Target="../media/image7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71.emf"/><Relationship Id="rId5" Type="http://schemas.microsoft.com/office/2007/relationships/hdphoto" Target="../media/hdphoto4.wdp"/><Relationship Id="rId10" Type="http://schemas.openxmlformats.org/officeDocument/2006/relationships/image" Target="../media/image70.emf"/><Relationship Id="rId4" Type="http://schemas.openxmlformats.org/officeDocument/2006/relationships/image" Target="../media/image68.png"/><Relationship Id="rId9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8.emf"/><Relationship Id="rId7" Type="http://schemas.openxmlformats.org/officeDocument/2006/relationships/image" Target="../media/image69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10" Type="http://schemas.openxmlformats.org/officeDocument/2006/relationships/image" Target="../media/image73.emf"/><Relationship Id="rId4" Type="http://schemas.openxmlformats.org/officeDocument/2006/relationships/image" Target="../media/image53.emf"/><Relationship Id="rId9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FBQqrx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0" Type="http://schemas.openxmlformats.org/officeDocument/2006/relationships/image" Target="../media/image77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5" Type="http://schemas.openxmlformats.org/officeDocument/2006/relationships/image" Target="../media/image84.emf"/><Relationship Id="rId10" Type="http://schemas.openxmlformats.org/officeDocument/2006/relationships/image" Target="../media/image77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18" Type="http://schemas.openxmlformats.org/officeDocument/2006/relationships/image" Target="../media/image87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5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5" Type="http://schemas.openxmlformats.org/officeDocument/2006/relationships/image" Target="../media/image84.emf"/><Relationship Id="rId10" Type="http://schemas.openxmlformats.org/officeDocument/2006/relationships/image" Target="../media/image77.emf"/><Relationship Id="rId19" Type="http://schemas.openxmlformats.org/officeDocument/2006/relationships/image" Target="../media/image88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18" Type="http://schemas.openxmlformats.org/officeDocument/2006/relationships/image" Target="../media/image86.emf"/><Relationship Id="rId3" Type="http://schemas.openxmlformats.org/officeDocument/2006/relationships/image" Target="../media/image51.png"/><Relationship Id="rId21" Type="http://schemas.openxmlformats.org/officeDocument/2006/relationships/image" Target="../media/image92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7.emf"/><Relationship Id="rId5" Type="http://schemas.microsoft.com/office/2007/relationships/hdphoto" Target="../media/hdphoto4.wdp"/><Relationship Id="rId15" Type="http://schemas.openxmlformats.org/officeDocument/2006/relationships/image" Target="../media/image83.emf"/><Relationship Id="rId23" Type="http://schemas.openxmlformats.org/officeDocument/2006/relationships/image" Target="../media/image89.emf"/><Relationship Id="rId10" Type="http://schemas.openxmlformats.org/officeDocument/2006/relationships/image" Target="../media/image76.emf"/><Relationship Id="rId19" Type="http://schemas.openxmlformats.org/officeDocument/2006/relationships/image" Target="../media/image87.emf"/><Relationship Id="rId4" Type="http://schemas.openxmlformats.org/officeDocument/2006/relationships/image" Target="../media/image68.png"/><Relationship Id="rId9" Type="http://schemas.openxmlformats.org/officeDocument/2006/relationships/image" Target="../media/image79.emf"/><Relationship Id="rId14" Type="http://schemas.openxmlformats.org/officeDocument/2006/relationships/image" Target="../media/image82.emf"/><Relationship Id="rId22" Type="http://schemas.openxmlformats.org/officeDocument/2006/relationships/image" Target="../media/image8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18" Type="http://schemas.openxmlformats.org/officeDocument/2006/relationships/image" Target="../media/image86.emf"/><Relationship Id="rId3" Type="http://schemas.openxmlformats.org/officeDocument/2006/relationships/image" Target="../media/image51.png"/><Relationship Id="rId21" Type="http://schemas.openxmlformats.org/officeDocument/2006/relationships/image" Target="../media/image92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4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7.emf"/><Relationship Id="rId5" Type="http://schemas.microsoft.com/office/2007/relationships/hdphoto" Target="../media/hdphoto4.wdp"/><Relationship Id="rId15" Type="http://schemas.openxmlformats.org/officeDocument/2006/relationships/image" Target="../media/image83.emf"/><Relationship Id="rId23" Type="http://schemas.openxmlformats.org/officeDocument/2006/relationships/image" Target="../media/image89.emf"/><Relationship Id="rId10" Type="http://schemas.openxmlformats.org/officeDocument/2006/relationships/image" Target="../media/image76.emf"/><Relationship Id="rId19" Type="http://schemas.openxmlformats.org/officeDocument/2006/relationships/image" Target="../media/image87.emf"/><Relationship Id="rId4" Type="http://schemas.openxmlformats.org/officeDocument/2006/relationships/image" Target="../media/image68.png"/><Relationship Id="rId9" Type="http://schemas.openxmlformats.org/officeDocument/2006/relationships/image" Target="../media/image79.emf"/><Relationship Id="rId14" Type="http://schemas.openxmlformats.org/officeDocument/2006/relationships/image" Target="../media/image82.emf"/><Relationship Id="rId2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ur.com/gallery/FBQqrxw" TargetMode="External"/><Relationship Id="rId4" Type="http://schemas.openxmlformats.org/officeDocument/2006/relationships/hyperlink" Target="https://jalammar.github.io/illustrated-transformer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method/layer-normalization" TargetMode="External"/><Relationship Id="rId4" Type="http://schemas.openxmlformats.org/officeDocument/2006/relationships/image" Target="../media/image9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2.png"/><Relationship Id="rId7" Type="http://schemas.openxmlformats.org/officeDocument/2006/relationships/image" Target="../media/image97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53.emf"/><Relationship Id="rId4" Type="http://schemas.microsoft.com/office/2007/relationships/hdphoto" Target="../media/hdphoto2.wdp"/><Relationship Id="rId9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emf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microsoft.com/office/2007/relationships/hdphoto" Target="../media/hdphoto6.wdp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11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06.png"/><Relationship Id="rId5" Type="http://schemas.microsoft.com/office/2007/relationships/hdphoto" Target="../media/hdphoto7.wdp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1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microsoft.com/office/2007/relationships/hdphoto" Target="../media/hdphoto8.wdp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microsoft.com/office/2007/relationships/hdphoto" Target="../media/hdphoto9.wdp"/><Relationship Id="rId10" Type="http://schemas.openxmlformats.org/officeDocument/2006/relationships/image" Target="../media/image110.png"/><Relationship Id="rId19" Type="http://schemas.microsoft.com/office/2007/relationships/hdphoto" Target="../media/hdphoto6.wdp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microsoft.com/office/2007/relationships/hdphoto" Target="../media/hdphoto11.wdp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microsoft.com/office/2007/relationships/hdphoto" Target="../media/hdphoto6.wdp"/><Relationship Id="rId10" Type="http://schemas.openxmlformats.org/officeDocument/2006/relationships/image" Target="../media/image110.png"/><Relationship Id="rId19" Type="http://schemas.microsoft.com/office/2007/relationships/hdphoto" Target="../media/hdphoto10.wdp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0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2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emf"/><Relationship Id="rId18" Type="http://schemas.openxmlformats.org/officeDocument/2006/relationships/image" Target="../media/image136.emf"/><Relationship Id="rId26" Type="http://schemas.openxmlformats.org/officeDocument/2006/relationships/image" Target="../media/image141.emf"/><Relationship Id="rId3" Type="http://schemas.openxmlformats.org/officeDocument/2006/relationships/image" Target="../media/image122.png"/><Relationship Id="rId21" Type="http://schemas.openxmlformats.org/officeDocument/2006/relationships/image" Target="../media/image29.png"/><Relationship Id="rId7" Type="http://schemas.openxmlformats.org/officeDocument/2006/relationships/image" Target="../media/image126.png"/><Relationship Id="rId12" Type="http://schemas.openxmlformats.org/officeDocument/2006/relationships/image" Target="../media/image131.emf"/><Relationship Id="rId17" Type="http://schemas.microsoft.com/office/2007/relationships/hdphoto" Target="../media/hdphoto12.wdp"/><Relationship Id="rId25" Type="http://schemas.openxmlformats.org/officeDocument/2006/relationships/image" Target="../media/image140.emf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28.png"/><Relationship Id="rId29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39.emf"/><Relationship Id="rId5" Type="http://schemas.openxmlformats.org/officeDocument/2006/relationships/image" Target="../media/image124.png"/><Relationship Id="rId15" Type="http://schemas.openxmlformats.org/officeDocument/2006/relationships/image" Target="../media/image134.emf"/><Relationship Id="rId23" Type="http://schemas.openxmlformats.org/officeDocument/2006/relationships/image" Target="../media/image138.emf"/><Relationship Id="rId28" Type="http://schemas.openxmlformats.org/officeDocument/2006/relationships/image" Target="../media/image143.emf"/><Relationship Id="rId10" Type="http://schemas.openxmlformats.org/officeDocument/2006/relationships/image" Target="../media/image129.png"/><Relationship Id="rId19" Type="http://schemas.microsoft.com/office/2007/relationships/hdphoto" Target="../media/hdphoto13.wdp"/><Relationship Id="rId31" Type="http://schemas.openxmlformats.org/officeDocument/2006/relationships/image" Target="../media/image146.emf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emf"/><Relationship Id="rId22" Type="http://schemas.openxmlformats.org/officeDocument/2006/relationships/image" Target="../media/image137.emf"/><Relationship Id="rId27" Type="http://schemas.openxmlformats.org/officeDocument/2006/relationships/image" Target="../media/image142.emf"/><Relationship Id="rId30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67A88-76FC-B5A0-6DF1-FA3D208B5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3"/>
          <a:stretch/>
        </p:blipFill>
        <p:spPr>
          <a:xfrm>
            <a:off x="548639" y="1124747"/>
            <a:ext cx="875211" cy="4974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</a:t>
            </a:r>
            <a:r>
              <a:rPr lang="en-US" sz="1000" b="0" i="0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Rozado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 D. (2020). Wide range screening of algorithmic bias in word embedding models using large sentiment lexicons reveals underreported bias types. </a:t>
            </a:r>
            <a:r>
              <a:rPr lang="en-US" sz="1000" b="0" i="1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PloS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one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15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(4), e0231189.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1A1C5-1B61-EC6A-200E-54E0C0AE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/>
          <a:stretch/>
        </p:blipFill>
        <p:spPr>
          <a:xfrm>
            <a:off x="2704011" y="1124746"/>
            <a:ext cx="6087292" cy="497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4FA07-2A47-9126-315F-C82003327451}"/>
              </a:ext>
            </a:extLst>
          </p:cNvPr>
          <p:cNvSpPr/>
          <p:nvPr/>
        </p:nvSpPr>
        <p:spPr>
          <a:xfrm>
            <a:off x="1332411" y="1410789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341D2-3477-557F-8F9C-D0BBAB6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1628407"/>
            <a:ext cx="688340" cy="2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96BC5-F57C-5D3F-93F4-A8F139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2061060"/>
            <a:ext cx="688340" cy="22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6F19-F08B-FEBD-4119-A6D9350E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484686"/>
            <a:ext cx="688340" cy="22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30194-6B46-0266-442E-7328CD5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917339"/>
            <a:ext cx="688340" cy="22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841-E13D-CC4A-29B0-FEDC9FFE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3655280"/>
            <a:ext cx="688340" cy="2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3EB56-7392-54DA-AA02-AD0559CB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4087933"/>
            <a:ext cx="688340" cy="22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31C9-394B-A979-8604-1BF337B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511559"/>
            <a:ext cx="688340" cy="227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C6086-113D-C2AD-D217-F3425D0C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944212"/>
            <a:ext cx="688340" cy="22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F86DB-1A99-F898-35A4-1FE74EF5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45" y="5439488"/>
            <a:ext cx="685800" cy="231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01D7F-0673-D7D7-AF4C-9DE05856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28" y="5741322"/>
            <a:ext cx="140602" cy="251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54956-37D4-7E94-CA0D-6B807ECF5005}"/>
              </a:ext>
            </a:extLst>
          </p:cNvPr>
          <p:cNvSpPr txBox="1"/>
          <p:nvPr/>
        </p:nvSpPr>
        <p:spPr>
          <a:xfrm>
            <a:off x="809934" y="5686894"/>
            <a:ext cx="5822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7396A-519B-7150-E55B-FC5E53FA4248}"/>
              </a:ext>
            </a:extLst>
          </p:cNvPr>
          <p:cNvSpPr txBox="1"/>
          <p:nvPr/>
        </p:nvSpPr>
        <p:spPr>
          <a:xfrm>
            <a:off x="3508803" y="5686040"/>
            <a:ext cx="13821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 </a:t>
            </a:r>
            <a:r>
              <a:rPr lang="es-ES_tradnl" sz="1200" dirty="0" err="1">
                <a:latin typeface="Trebuchet MS" panose="020B0703020202090204" pitchFamily="34" charset="0"/>
              </a:rPr>
              <a:t>embedding</a:t>
            </a:r>
            <a:endParaRPr lang="es-ES_tradnl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960E-A619-AC4B-E31F-E65CC68EADDE}"/>
              </a:ext>
            </a:extLst>
          </p:cNvPr>
          <p:cNvSpPr txBox="1"/>
          <p:nvPr/>
        </p:nvSpPr>
        <p:spPr>
          <a:xfrm>
            <a:off x="7812913" y="5592660"/>
            <a:ext cx="5725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156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2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D6E8C-8027-6977-0535-0DEE5F3CA5F0}"/>
              </a:ext>
            </a:extLst>
          </p:cNvPr>
          <p:cNvGrpSpPr/>
          <p:nvPr/>
        </p:nvGrpSpPr>
        <p:grpSpPr>
          <a:xfrm rot="5400000">
            <a:off x="3972332" y="-614302"/>
            <a:ext cx="1153135" cy="5885974"/>
            <a:chOff x="1707242" y="2547840"/>
            <a:chExt cx="700313" cy="2293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06F19-F08B-FEBD-4119-A6D9350E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30194-6B46-0266-442E-7328CD52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06E841-E13D-CC4A-29B0-FEDC9FFE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23EB56-7392-54DA-AA02-AD0559CB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231C9-394B-A979-8604-1BF337B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1C6086-113D-C2AD-D217-F3425D0C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2207F-E26C-A52E-79A1-9C192CD3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1352914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</p:spTree>
    <p:extLst>
      <p:ext uri="{BB962C8B-B14F-4D97-AF65-F5344CB8AC3E}">
        <p14:creationId xmlns:p14="http://schemas.microsoft.com/office/powerpoint/2010/main" val="13154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79020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51477FE-3FE6-B4DF-4690-BED119B75115}"/>
              </a:ext>
            </a:extLst>
          </p:cNvPr>
          <p:cNvSpPr/>
          <p:nvPr/>
        </p:nvSpPr>
        <p:spPr>
          <a:xfrm>
            <a:off x="3098798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999653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C672F-6B85-E853-22CC-923ED78B8E80}"/>
              </a:ext>
            </a:extLst>
          </p:cNvPr>
          <p:cNvGrpSpPr/>
          <p:nvPr/>
        </p:nvGrpSpPr>
        <p:grpSpPr>
          <a:xfrm rot="5400000">
            <a:off x="3972332" y="-1060161"/>
            <a:ext cx="1153135" cy="5885974"/>
            <a:chOff x="1707242" y="2547840"/>
            <a:chExt cx="700313" cy="229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25699-C848-433A-CA40-91364077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146C7-6CD5-A8E1-ACF6-E80A591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34855B-3C78-8BEA-711A-FACC8B00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A6012-A16D-F880-43C2-71E54013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5FD6F-F8EB-880E-28A5-77607E89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6EC5A0-8CBA-9A82-8B3F-23B6A72C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45DFC9-7EB1-1A0E-38C5-89B47BE89242}"/>
              </a:ext>
            </a:extLst>
          </p:cNvPr>
          <p:cNvGrpSpPr/>
          <p:nvPr/>
        </p:nvGrpSpPr>
        <p:grpSpPr>
          <a:xfrm>
            <a:off x="1142133" y="2193740"/>
            <a:ext cx="6317247" cy="994637"/>
            <a:chOff x="1142133" y="2193740"/>
            <a:chExt cx="6317247" cy="9946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646051-9BCF-3AAF-4929-7B3E7E90AE10}"/>
                </a:ext>
              </a:extLst>
            </p:cNvPr>
            <p:cNvGrpSpPr/>
            <p:nvPr/>
          </p:nvGrpSpPr>
          <p:grpSpPr>
            <a:xfrm>
              <a:off x="1142133" y="2206091"/>
              <a:ext cx="1013719" cy="982286"/>
              <a:chOff x="1142133" y="2096363"/>
              <a:chExt cx="1013719" cy="9822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F71E202-1667-99B6-5A2C-2D042B2FD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505AFE-AAB4-A450-254E-9428FD5A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D59C49-EB5B-5CFD-3E52-DBD739CE3FE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2DBD9-DC8A-C60A-99C3-A12E4501B986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097C9-82C3-A94C-7BB0-7293D4DEC5B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3D92472-8212-B4BC-173D-D6CD64BBB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D89D05-A0F9-1BE3-DBC6-9D5DD1E6B369}"/>
                </a:ext>
              </a:extLst>
            </p:cNvPr>
            <p:cNvGrpSpPr/>
            <p:nvPr/>
          </p:nvGrpSpPr>
          <p:grpSpPr>
            <a:xfrm>
              <a:off x="2197950" y="2202443"/>
              <a:ext cx="1013719" cy="982286"/>
              <a:chOff x="1142133" y="2096363"/>
              <a:chExt cx="1013719" cy="98228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93FF7E5-008B-E860-CEEF-2F6F83B42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5A80BDB-3766-E436-4817-89702741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523CB7-951D-4984-E861-511AEF9AE8D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6183F0-C61F-794E-BDA1-323E565DB2A2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DB480C-98EA-6B81-512D-26828D8CFAC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839BC98-D6C3-03E5-B3CB-421AC267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28B9A7-B454-A681-4809-0828671843B5}"/>
                </a:ext>
              </a:extLst>
            </p:cNvPr>
            <p:cNvGrpSpPr/>
            <p:nvPr/>
          </p:nvGrpSpPr>
          <p:grpSpPr>
            <a:xfrm>
              <a:off x="3268405" y="2206091"/>
              <a:ext cx="1013719" cy="982286"/>
              <a:chOff x="1142133" y="2096363"/>
              <a:chExt cx="1013719" cy="98228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1746C05-1E2B-EC91-06D5-C52F11A49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A8D298C-DDEE-5F61-2054-4D47CE0E4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B02B14-21DC-1029-D058-7BFBAA63B5C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6F4CE2-5944-07CE-51CD-8C900CC5D3DC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78BA27-5B4D-FB55-8D41-1FEC2615D061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CB4952F-EF78-10E0-0646-E6373F5A3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9C729F-CA1D-FA72-5193-E3220992AF17}"/>
                </a:ext>
              </a:extLst>
            </p:cNvPr>
            <p:cNvGrpSpPr/>
            <p:nvPr/>
          </p:nvGrpSpPr>
          <p:grpSpPr>
            <a:xfrm>
              <a:off x="4324222" y="2202443"/>
              <a:ext cx="1013719" cy="982286"/>
              <a:chOff x="1142133" y="2096363"/>
              <a:chExt cx="1013719" cy="98228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409DF60-5C7D-FD04-A208-F1F4109D0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89F0DCA-85D4-3D88-EE3C-F90F68BB9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9C2C688-2548-6957-18EB-A794BC5CE8A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4C060D-00C7-8E89-6623-8F9BB924DF4E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34FC4F-C8F8-BF56-1B7D-8B5892F1893E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172BFD4-341B-BAF6-14EA-C6FA637EF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950754-D066-BDA1-DE0B-9273F5DCD460}"/>
                </a:ext>
              </a:extLst>
            </p:cNvPr>
            <p:cNvGrpSpPr/>
            <p:nvPr/>
          </p:nvGrpSpPr>
          <p:grpSpPr>
            <a:xfrm>
              <a:off x="5389844" y="2197388"/>
              <a:ext cx="1013719" cy="982286"/>
              <a:chOff x="1142133" y="2096363"/>
              <a:chExt cx="1013719" cy="98228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C28A8E-3E2C-0486-48DB-D79AC617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C8C2212-AA34-A4B0-EE6E-318EB948C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F16383-7FBF-9816-B025-EE2F8363567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1BF781-6723-4F09-3DC7-A549EB11A0B0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B3542A-D508-12A7-9F66-CEFDF1C5E96C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D893A1D-EAA6-C024-DBEF-D9A75F80C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DDF9C2-EA2E-380A-E3D2-AC7C0EEE4021}"/>
                </a:ext>
              </a:extLst>
            </p:cNvPr>
            <p:cNvGrpSpPr/>
            <p:nvPr/>
          </p:nvGrpSpPr>
          <p:grpSpPr>
            <a:xfrm>
              <a:off x="6445661" y="2193740"/>
              <a:ext cx="1013719" cy="982286"/>
              <a:chOff x="1142133" y="2096363"/>
              <a:chExt cx="1013719" cy="98228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26F966D-EFD9-CBC7-D0AA-51EF9F15A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F9FEA3-866D-FD12-7273-49EAA8EF5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E3F2E9F-4379-DF01-2BB7-E5B60B75363F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1E8450-C74F-3E62-A640-8489A6E88DDF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CF079C-D0DF-5978-F88E-3AE1B18EC669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8C1BA1A-18F2-6C13-F971-2024D5F3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2D5BB9D6-432B-E974-DF28-FCB7067F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AC300D-CF36-072D-E535-CEC4929D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4051" b="14051"/>
          <a:stretch/>
        </p:blipFill>
        <p:spPr>
          <a:xfrm>
            <a:off x="1295445" y="3185195"/>
            <a:ext cx="6479178" cy="2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1FD6-D3B2-2C1C-589C-0E928C316469}"/>
              </a:ext>
            </a:extLst>
          </p:cNvPr>
          <p:cNvSpPr txBox="1"/>
          <p:nvPr/>
        </p:nvSpPr>
        <p:spPr>
          <a:xfrm>
            <a:off x="4328421" y="1248006"/>
            <a:ext cx="473248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Each token has information about the position in the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close to each other should be close in the embedding’s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distant/different should be distant in the embedding’s space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6B441F-FC4F-4DD2-1EE6-F534DA6FCDFC}"/>
              </a:ext>
            </a:extLst>
          </p:cNvPr>
          <p:cNvGrpSpPr/>
          <p:nvPr/>
        </p:nvGrpSpPr>
        <p:grpSpPr>
          <a:xfrm>
            <a:off x="0" y="1453154"/>
            <a:ext cx="4063579" cy="2803112"/>
            <a:chOff x="5043762" y="1562882"/>
            <a:chExt cx="4063579" cy="2803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82F4D-FAD1-F230-1983-1695609D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443670" y="2187694"/>
              <a:ext cx="1133420" cy="58251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7F332F-B86C-7BBD-7DAF-D24FAF123299}"/>
                </a:ext>
              </a:extLst>
            </p:cNvPr>
            <p:cNvGrpSpPr/>
            <p:nvPr/>
          </p:nvGrpSpPr>
          <p:grpSpPr>
            <a:xfrm>
              <a:off x="6556418" y="2878611"/>
              <a:ext cx="712645" cy="902608"/>
              <a:chOff x="1443207" y="2176041"/>
              <a:chExt cx="712645" cy="902608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F9CF16F-300E-D721-023A-C157FBAC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E957E7-E3F7-3B66-72C1-CEE285866D2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F0639-A265-AE8D-9507-C7E5829C905D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B46E84F-CD22-A8CD-E691-2AD2C8C7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51B57-EB7D-E1F5-2FD7-817302BCA0D7}"/>
                </a:ext>
              </a:extLst>
            </p:cNvPr>
            <p:cNvSpPr txBox="1"/>
            <p:nvPr/>
          </p:nvSpPr>
          <p:spPr>
            <a:xfrm>
              <a:off x="7070836" y="1562882"/>
              <a:ext cx="79047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TOKEN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8E6D7-2A94-1E4B-FE70-37FBD5D4BA5C}"/>
                </a:ext>
              </a:extLst>
            </p:cNvPr>
            <p:cNvSpPr txBox="1"/>
            <p:nvPr/>
          </p:nvSpPr>
          <p:spPr>
            <a:xfrm>
              <a:off x="7297172" y="2506174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ORIGINAL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5E02A-4B3C-3BCF-2A24-33422313C970}"/>
                </a:ext>
              </a:extLst>
            </p:cNvPr>
            <p:cNvSpPr txBox="1"/>
            <p:nvPr/>
          </p:nvSpPr>
          <p:spPr>
            <a:xfrm>
              <a:off x="7858281" y="3781219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NEW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D4D4B5-1952-5A2E-36EF-CF0CECBEDE93}"/>
                </a:ext>
              </a:extLst>
            </p:cNvPr>
            <p:cNvSpPr txBox="1"/>
            <p:nvPr/>
          </p:nvSpPr>
          <p:spPr>
            <a:xfrm>
              <a:off x="5043762" y="2940222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POSITIONAL</a:t>
              </a:r>
            </a:p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ENCODING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7CE4A1-3181-0B06-FFB8-B883B917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5550" y="3095244"/>
              <a:ext cx="190500" cy="2286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4FC073-0967-0F11-6F97-ED10F3F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754" y="1688592"/>
              <a:ext cx="165100" cy="1524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C378021-85A1-546C-C540-AED244D4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1934" y="2719070"/>
              <a:ext cx="190500" cy="1397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1E17AF9-3D6A-81E0-6FB7-DFA7FC3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8722" y="3895786"/>
              <a:ext cx="1409700" cy="2794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CB3148B-4133-39FB-53A6-1A7145D5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9418" y="2331974"/>
              <a:ext cx="165100" cy="2921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EC1408-F58F-9E69-71EE-27D951720B02}"/>
              </a:ext>
            </a:extLst>
          </p:cNvPr>
          <p:cNvGrpSpPr/>
          <p:nvPr/>
        </p:nvGrpSpPr>
        <p:grpSpPr>
          <a:xfrm>
            <a:off x="866140" y="5189422"/>
            <a:ext cx="7072590" cy="369332"/>
            <a:chOff x="866140" y="5571386"/>
            <a:chExt cx="7072590" cy="369332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723CC7-7326-82F6-7466-CEEE6A7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56D71C-57E4-2F94-5DC4-5BA3D3B8472E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tokens </a:t>
              </a:r>
              <a:endParaRPr lang="es-ES_tradnl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37FFAE3-11CC-A99D-A3B2-5071FBB6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8512F71-C99C-2EB6-D49A-EC114DEF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BB7BB-3D1A-6352-3EF6-D2EE623EF381}"/>
              </a:ext>
            </a:extLst>
          </p:cNvPr>
          <p:cNvGrpSpPr/>
          <p:nvPr/>
        </p:nvGrpSpPr>
        <p:grpSpPr>
          <a:xfrm>
            <a:off x="949124" y="5987816"/>
            <a:ext cx="4375230" cy="603330"/>
            <a:chOff x="949124" y="5987816"/>
            <a:chExt cx="4375230" cy="60333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EB38A2-1D43-7806-B3E5-431947AD36BE}"/>
                </a:ext>
              </a:extLst>
            </p:cNvPr>
            <p:cNvCxnSpPr/>
            <p:nvPr/>
          </p:nvCxnSpPr>
          <p:spPr>
            <a:xfrm>
              <a:off x="949124" y="6481823"/>
              <a:ext cx="43752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540113-C794-FE6C-9CFF-74DDF29A5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7056" y="6026873"/>
              <a:ext cx="355600" cy="43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DA40CE-2CDF-ADBD-EEE5-2CA44A5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80590" y="5987816"/>
              <a:ext cx="393700" cy="482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B7E141-B5BE-D3CE-F478-14B0F1D4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3266" y="6020650"/>
              <a:ext cx="393700" cy="4191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B59562-E57A-1296-98E3-F8B4C30A1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3281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9B178-C18D-9D9D-4FC1-6F68CA948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865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60429F-A361-93ED-9AA0-415A8E957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3442" y="6391151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49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7" y="1742178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7" y="3429000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347471" y="136629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347471" y="299863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47A0-EF40-1DAA-5C0D-51FA14CE7DEF}"/>
              </a:ext>
            </a:extLst>
          </p:cNvPr>
          <p:cNvSpPr txBox="1"/>
          <p:nvPr/>
        </p:nvSpPr>
        <p:spPr>
          <a:xfrm>
            <a:off x="347471" y="4887145"/>
            <a:ext cx="3974165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E30BB-D873-B985-C38F-23A78D37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06" y="1148580"/>
            <a:ext cx="33147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076D2-F7AC-1BCD-26B1-50A48135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06" y="2806072"/>
            <a:ext cx="33020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BA9C7-4DF8-EB89-8D08-97724AC2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905" y="3543300"/>
            <a:ext cx="330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312D-00F4-E388-DA25-AC61787E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1248006"/>
            <a:ext cx="5397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3C5E-4E4B-4ECB-B401-49B5A227CA21}"/>
              </a:ext>
            </a:extLst>
          </p:cNvPr>
          <p:cNvSpPr txBox="1"/>
          <p:nvPr/>
        </p:nvSpPr>
        <p:spPr>
          <a:xfrm>
            <a:off x="209007" y="6437376"/>
            <a:ext cx="858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Adapted from:</a:t>
            </a:r>
            <a:r>
              <a:rPr lang="en-US" sz="1000">
                <a:latin typeface="Trebuchet MS" panose="020B0703020202090204" pitchFamily="34" charset="0"/>
              </a:rPr>
              <a:t> </a:t>
            </a:r>
            <a:r>
              <a:rPr lang="en-US" sz="1000">
                <a:latin typeface="Trebuchet MS" panose="020B0703020202090204" pitchFamily="34" charset="0"/>
                <a:hlinkClick r:id="rId3"/>
              </a:rPr>
              <a:t>https://datascience.stackexchange.com/questions/51065/what-is-the-positional-encoding-in-the-transformer-model</a:t>
            </a:r>
            <a:r>
              <a:rPr lang="en-US" sz="100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B1D9-E630-9568-E245-EFC4E0BA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98" y="1179068"/>
            <a:ext cx="1397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29" y="708756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9" y="1803213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4650093" y="3328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panose="020B0703020202090204" pitchFamily="34" charset="0"/>
              </a:rPr>
              <a:t>For i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4650093" y="13728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65F7C-A32E-BDC5-F5DE-77E76D9EC3ED}"/>
              </a:ext>
            </a:extLst>
          </p:cNvPr>
          <p:cNvSpPr txBox="1"/>
          <p:nvPr/>
        </p:nvSpPr>
        <p:spPr>
          <a:xfrm>
            <a:off x="6096751" y="2535494"/>
            <a:ext cx="2699778" cy="88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AA423-C774-F838-7356-7805DBB6B79A}"/>
              </a:ext>
            </a:extLst>
          </p:cNvPr>
          <p:cNvSpPr/>
          <p:nvPr/>
        </p:nvSpPr>
        <p:spPr>
          <a:xfrm>
            <a:off x="19594" y="4538996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E7D46-2F75-0DAF-AC12-21AD4AFAEE04}"/>
              </a:ext>
            </a:extLst>
          </p:cNvPr>
          <p:cNvSpPr/>
          <p:nvPr/>
        </p:nvSpPr>
        <p:spPr>
          <a:xfrm>
            <a:off x="4721353" y="4754073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FB289F-B06D-205F-2EA2-2875D8DC1860}"/>
              </a:ext>
            </a:extLst>
          </p:cNvPr>
          <p:cNvSpPr/>
          <p:nvPr/>
        </p:nvSpPr>
        <p:spPr>
          <a:xfrm>
            <a:off x="5201686" y="4882896"/>
            <a:ext cx="201264" cy="143241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F46CFE-AF68-04AB-E66F-CE1F7BB094E3}"/>
              </a:ext>
            </a:extLst>
          </p:cNvPr>
          <p:cNvSpPr txBox="1">
            <a:spLocks/>
          </p:cNvSpPr>
          <p:nvPr/>
        </p:nvSpPr>
        <p:spPr bwMode="auto">
          <a:xfrm>
            <a:off x="5588688" y="5010732"/>
            <a:ext cx="28420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ker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F688A-7B0E-354D-9841-D0958677B08A}"/>
              </a:ext>
            </a:extLst>
          </p:cNvPr>
          <p:cNvSpPr/>
          <p:nvPr/>
        </p:nvSpPr>
        <p:spPr>
          <a:xfrm>
            <a:off x="445158" y="1584658"/>
            <a:ext cx="681597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6DE65-36F7-9395-A346-CBAB05EFC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928" y="4223274"/>
            <a:ext cx="2540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065A7-D4B1-56D1-77D8-9D6A13CB7F33}"/>
              </a:ext>
            </a:extLst>
          </p:cNvPr>
          <p:cNvSpPr txBox="1"/>
          <p:nvPr/>
        </p:nvSpPr>
        <p:spPr>
          <a:xfrm>
            <a:off x="1058081" y="4585944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D3E04-0A1B-5DF4-60FC-8C41A870D563}"/>
              </a:ext>
            </a:extLst>
          </p:cNvPr>
          <p:cNvSpPr txBox="1"/>
          <p:nvPr/>
        </p:nvSpPr>
        <p:spPr>
          <a:xfrm>
            <a:off x="3953682" y="4587732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36BE6-26A7-DE87-F673-86764779AD03}"/>
              </a:ext>
            </a:extLst>
          </p:cNvPr>
          <p:cNvSpPr/>
          <p:nvPr/>
        </p:nvSpPr>
        <p:spPr>
          <a:xfrm>
            <a:off x="1969116" y="1142623"/>
            <a:ext cx="1849849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12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D0C87-7A39-62CB-A141-03E9645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5" y="3093272"/>
            <a:ext cx="66802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F4AB9-012A-C432-89A6-90B1F9A79035}"/>
              </a:ext>
            </a:extLst>
          </p:cNvPr>
          <p:cNvSpPr txBox="1"/>
          <p:nvPr/>
        </p:nvSpPr>
        <p:spPr>
          <a:xfrm>
            <a:off x="929919" y="2378312"/>
            <a:ext cx="8003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4E5B0-F61A-3FD9-938D-7D9C707C6474}"/>
              </a:ext>
            </a:extLst>
          </p:cNvPr>
          <p:cNvSpPr txBox="1"/>
          <p:nvPr/>
        </p:nvSpPr>
        <p:spPr>
          <a:xfrm>
            <a:off x="4115985" y="2378312"/>
            <a:ext cx="18727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 </a:t>
            </a:r>
            <a:r>
              <a:rPr lang="es-ES_tradnl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EB70A2D-222F-AB8A-C53E-BF9461FDA4E2}"/>
              </a:ext>
            </a:extLst>
          </p:cNvPr>
          <p:cNvSpPr/>
          <p:nvPr/>
        </p:nvSpPr>
        <p:spPr>
          <a:xfrm rot="16200000">
            <a:off x="1200861" y="2524050"/>
            <a:ext cx="238666" cy="629938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1AA6256-45D4-3B12-20BE-2553D74D7F3A}"/>
              </a:ext>
            </a:extLst>
          </p:cNvPr>
          <p:cNvSpPr/>
          <p:nvPr/>
        </p:nvSpPr>
        <p:spPr>
          <a:xfrm rot="16200000">
            <a:off x="4957703" y="367319"/>
            <a:ext cx="238666" cy="4937760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E3B147-363D-1171-1716-422C2A9E8741}"/>
              </a:ext>
            </a:extLst>
          </p:cNvPr>
          <p:cNvSpPr/>
          <p:nvPr/>
        </p:nvSpPr>
        <p:spPr>
          <a:xfrm>
            <a:off x="4927001" y="4485938"/>
            <a:ext cx="268941" cy="344244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8" y="4927448"/>
            <a:ext cx="1827056" cy="1025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0C3FB-6BBF-ADAF-AF45-873377C555BD}"/>
              </a:ext>
            </a:extLst>
          </p:cNvPr>
          <p:cNvSpPr txBox="1"/>
          <p:nvPr/>
        </p:nvSpPr>
        <p:spPr>
          <a:xfrm>
            <a:off x="209006" y="1063460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It allows the model to relate tokens to each other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For 6 tokens with embeddings of 512 elements: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3FA706-5709-5424-A692-27720A3E14DA}"/>
              </a:ext>
            </a:extLst>
          </p:cNvPr>
          <p:cNvSpPr txBox="1"/>
          <p:nvPr/>
        </p:nvSpPr>
        <p:spPr>
          <a:xfrm>
            <a:off x="6157059" y="5368269"/>
            <a:ext cx="2165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Matrix of embeddings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 x 512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F888-0AE3-BA8E-AAAE-ACB9821FF39A}"/>
              </a:ext>
            </a:extLst>
          </p:cNvPr>
          <p:cNvSpPr txBox="1"/>
          <p:nvPr/>
        </p:nvSpPr>
        <p:spPr>
          <a:xfrm>
            <a:off x="6780628" y="4335738"/>
            <a:ext cx="7168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</a:p>
        </p:txBody>
      </p:sp>
    </p:spTree>
    <p:extLst>
      <p:ext uri="{BB962C8B-B14F-4D97-AF65-F5344CB8AC3E}">
        <p14:creationId xmlns:p14="http://schemas.microsoft.com/office/powerpoint/2010/main" val="55162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0F148-F3B2-E8B5-9005-F4D7DD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4" y="194758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0EEA-E7E8-3386-7177-EFC45A1A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60BDED2B-58B7-D96C-D429-E411C5D1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55" y="287586"/>
            <a:ext cx="5427490" cy="5566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F51F-6B4A-015F-EADD-484649E43285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</p:spTree>
    <p:extLst>
      <p:ext uri="{BB962C8B-B14F-4D97-AF65-F5344CB8AC3E}">
        <p14:creationId xmlns:p14="http://schemas.microsoft.com/office/powerpoint/2010/main" val="42339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460845" y="199373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2390135"/>
            <a:ext cx="304800" cy="127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79FF2D-EA93-B663-6EF3-5C82D5570C3E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B11E8-1FAF-E673-B2C1-A03B1E58D61B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6224939" y="3909433"/>
            <a:ext cx="24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9300"/>
                </a:solidFill>
                <a:latin typeface="Trebuchet MS" panose="020B0703020202090204" pitchFamily="34" charset="0"/>
              </a:rPr>
              <a:t>REMEMBER!</a:t>
            </a:r>
            <a:endParaRPr lang="en-US" sz="1400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643C7-6F80-9C03-B927-4FD1768562C8}"/>
              </a:ext>
            </a:extLst>
          </p:cNvPr>
          <p:cNvSpPr txBox="1"/>
          <p:nvPr/>
        </p:nvSpPr>
        <p:spPr>
          <a:xfrm>
            <a:off x="872126" y="4200296"/>
            <a:ext cx="415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Element (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i,j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) means how similar is the embedding of token 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with the  embedding of token j</a:t>
            </a:r>
            <a:endParaRPr lang="en-US" sz="2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6438431" y="301960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4FB87-C3F6-D0D4-6B67-891AB6E1180E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794835-B5F7-0AF2-F409-DEAEBECAC242}"/>
              </a:ext>
            </a:extLst>
          </p:cNvPr>
          <p:cNvGrpSpPr/>
          <p:nvPr/>
        </p:nvGrpSpPr>
        <p:grpSpPr>
          <a:xfrm>
            <a:off x="855221" y="2266988"/>
            <a:ext cx="2293502" cy="292100"/>
            <a:chOff x="855221" y="2266988"/>
            <a:chExt cx="2293502" cy="292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FD1185-06DE-CFF8-B976-A54B727D5C5A}"/>
                </a:ext>
              </a:extLst>
            </p:cNvPr>
            <p:cNvSpPr/>
            <p:nvPr/>
          </p:nvSpPr>
          <p:spPr>
            <a:xfrm>
              <a:off x="1321667" y="2286863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E24714-AF68-FE9E-72CA-9D08A470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221" y="2266988"/>
              <a:ext cx="342900" cy="2921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A2D87-C3B3-5C5E-2A42-538FE0E2B42C}"/>
              </a:ext>
            </a:extLst>
          </p:cNvPr>
          <p:cNvGrpSpPr/>
          <p:nvPr/>
        </p:nvGrpSpPr>
        <p:grpSpPr>
          <a:xfrm>
            <a:off x="3502954" y="504852"/>
            <a:ext cx="444500" cy="2474228"/>
            <a:chOff x="3502954" y="504852"/>
            <a:chExt cx="444500" cy="247422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B79B22-ADC9-91A2-38A4-A6977F6E02B3}"/>
                </a:ext>
              </a:extLst>
            </p:cNvPr>
            <p:cNvSpPr/>
            <p:nvPr/>
          </p:nvSpPr>
          <p:spPr>
            <a:xfrm rot="5400000">
              <a:off x="2792150" y="1966454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A3E02C-AF3F-9129-3F63-E9CE0C37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2954" y="504852"/>
              <a:ext cx="444500" cy="5969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BD0637-3354-0D66-E124-A79C478A2399}"/>
              </a:ext>
            </a:extLst>
          </p:cNvPr>
          <p:cNvGrpSpPr/>
          <p:nvPr/>
        </p:nvGrpSpPr>
        <p:grpSpPr>
          <a:xfrm>
            <a:off x="5453666" y="2343621"/>
            <a:ext cx="838200" cy="1706875"/>
            <a:chOff x="5453666" y="2343621"/>
            <a:chExt cx="838200" cy="17068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103E4B-2045-8107-503A-C1D7B6A0C9AD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5370131-7302-B3E8-548A-7030B9E71C50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61774B-99BC-9487-8115-159957DD83BD}"/>
                  </a:ext>
                </a:extLst>
              </p:cNvPr>
              <p:cNvCxnSpPr>
                <a:stCxn id="11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43CA71-403D-FC7D-EEB6-D3AC2F93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081B8-59D0-C5CE-2052-54DE99891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9264" y="3659806"/>
            <a:ext cx="1092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3ABA-1435-C5A8-5F90-4A87ED75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A3FF-38AD-7118-9E40-B8B104F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602C79-1513-D45A-B738-885EAF55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542BD-0477-F855-EC81-0443C054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54727-FE6F-10A0-F6F6-862D7C7D8F1A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3DE000A-34CB-49CB-CB72-1D2BC888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76BA5-CB60-F253-E561-82F3214CA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AB4E7B-F89D-D57B-F605-80DEAE7366CF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7E7542-F7AB-2F95-A083-EFE6E8BDE7C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03B4E828-54E5-EF24-5231-AC786483044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BE4B3-A005-3606-805C-4DE0147C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36D-5B64-D303-A7E6-956474304C97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6F04-838A-7820-145E-33D14BC9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9BE36-020F-8118-8036-401BB0DC1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D67B5B-1161-8802-B904-512030BAF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96BEB6-4F4F-4503-4FF8-86AFB55A52A4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49D09-5844-0EB7-63ED-B140F7EC597B}"/>
              </a:ext>
            </a:extLst>
          </p:cNvPr>
          <p:cNvSpPr txBox="1"/>
          <p:nvPr/>
        </p:nvSpPr>
        <p:spPr>
          <a:xfrm>
            <a:off x="6656227" y="4230795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(related to all words)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493DF2-BAA7-CCAD-B61C-2F71641D2337}"/>
              </a:ext>
            </a:extLst>
          </p:cNvPr>
          <p:cNvGrpSpPr/>
          <p:nvPr/>
        </p:nvGrpSpPr>
        <p:grpSpPr>
          <a:xfrm>
            <a:off x="5305777" y="3026525"/>
            <a:ext cx="584200" cy="1623370"/>
            <a:chOff x="5305777" y="3026525"/>
            <a:chExt cx="584200" cy="162337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32A5E1-23DD-E0E0-CDB5-C1E94650F323}"/>
                </a:ext>
              </a:extLst>
            </p:cNvPr>
            <p:cNvGrpSpPr/>
            <p:nvPr/>
          </p:nvGrpSpPr>
          <p:grpSpPr>
            <a:xfrm>
              <a:off x="5474330" y="3026525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82ED6FB-783A-4A9B-51F7-531321055AE9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44252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A834E7A-1CFF-54DF-124C-890DAC72993B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F95B944-EC7B-8325-AC73-758100E66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777" y="4230795"/>
              <a:ext cx="584200" cy="4191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122DD69-D56A-F705-B43E-4A1746D2F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872" y="4814730"/>
            <a:ext cx="292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2106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7529E-CD91-A3B8-633B-6A1C5E5B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0130-60BC-D4B3-ADA7-222506FA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566D4B-F6A8-6A06-C64D-DEA93EB1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FC7C05-5B06-FC6E-3B92-A38074793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DB8AE-8DEC-55B2-EFD8-A70EF0D0D63C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B16B00-CBA6-0572-7633-267FC83E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D33E8-132F-EEAF-3846-028950E4C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5A59D4-E56D-13BA-A393-713EEEA21380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D445CC-4B9C-9B4C-0BC3-A2C0FE6AB663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C0BBED9A-0AD4-7993-7E3E-37CD78DC45A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72BCE-AE7E-F8CE-CE47-B90B6BFF3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C68B5E-869A-FEB3-FC28-553E267322A5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0EEA41-8939-F36D-5653-277C815C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33246-FD13-2A02-691F-6183B97B0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5AB34D-B4E3-4874-30EE-44DA61EDC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B2864B-DEEE-8AEB-F58D-2B050A3F50BC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C140-1E27-A59E-872A-A12301A41F35}"/>
              </a:ext>
            </a:extLst>
          </p:cNvPr>
          <p:cNvSpPr txBox="1"/>
          <p:nvPr/>
        </p:nvSpPr>
        <p:spPr>
          <a:xfrm>
            <a:off x="6656227" y="4230795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32703C-368A-6804-99A8-15AA0CDDD277}"/>
              </a:ext>
            </a:extLst>
          </p:cNvPr>
          <p:cNvGrpSpPr/>
          <p:nvPr/>
        </p:nvGrpSpPr>
        <p:grpSpPr>
          <a:xfrm>
            <a:off x="5233744" y="3026525"/>
            <a:ext cx="838200" cy="1706875"/>
            <a:chOff x="5453666" y="2343621"/>
            <a:chExt cx="838200" cy="17068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CB8A0F-E7EF-C056-7534-A85AB95F39B1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247C9FED-20A0-51DD-5E20-F645012853BE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1034C2-D132-BB9F-23CE-00FEAF00BAB1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94372-7E2A-85C7-050D-4DDF33DF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7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F10F-672D-814A-6400-5AF20558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27BD-02F0-4606-0CCD-2CCDEC25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E4A3A6-D2E8-EBF8-D965-508DCB4B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27CFF-5342-BA38-EEE9-CE169F80EE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0E2810-B1F0-3A83-FFB9-083850638661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6B93E4-48DA-F8A5-8D9F-EA77D5D2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FBE91-425A-85F2-508E-94FAC5876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FB41D1-DF41-73A0-2699-68864497D573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DB1FAC-5A97-BD95-7336-9EDB4D4CC75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85A1D9B0-713B-8450-348D-2548B95E61CF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7E170-BA24-754F-5152-D1CE5DFC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029B6D-610E-21BC-497A-ECED63FA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4DE97-88CB-94B6-4D77-6B2A5173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D744A-4BE6-5025-5801-E465CA7A5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FB27E-6497-0695-7185-4791B1784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B3D27F-847A-8BA5-8202-DB77125B4959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7BE47-4769-2AD1-7438-965D7001B135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6584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BE12E-C2BD-E8FA-6EE4-E1648F0F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AD4-1663-4EE0-22E5-572F218D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CB5EF-2A02-65E5-8EB2-264E6E7E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4248E-C37C-29AE-27F3-01E40DD4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C2098-1072-627B-8D00-5872304529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48AD8-9629-A173-27DC-BC080B2A4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E9C60A-E76D-EABE-FDC0-CE83773541B3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3540B2F-1977-1048-FDA3-8040589545FF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2254ED0-8049-10DF-512E-4A4D3C5C7979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8FE661-1505-CCF0-669D-0164C8849566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932FAE-3ABF-4374-C9C8-57E7696F87E8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51C70-C2E6-C818-8B5D-554FF6F2BE0D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</p:spTree>
    <p:extLst>
      <p:ext uri="{BB962C8B-B14F-4D97-AF65-F5344CB8AC3E}">
        <p14:creationId xmlns:p14="http://schemas.microsoft.com/office/powerpoint/2010/main" val="13586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A8FE-1428-C782-5781-C61C1472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485A-0072-60D5-D262-D06AFE5F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B9DEF-D5BC-B8BF-B7BC-8DA2C36D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52013-CA41-AE93-E51B-C9423B6C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55186-945A-B790-0CE4-7F301AC8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905ACF-F3FB-57A4-3B3A-82B9A5054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C9F4AA-9E65-DD32-54AD-65192D88ADDF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69C51-4020-6CF9-8249-51F87C72F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6B42D-E3A3-7CDC-CF43-3A033B760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5E3349-BC76-AA85-2090-EFCFBF85E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71E083A-4CFA-92E0-1BB5-1C9E95C2A7E1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E7EA7F4-7E1A-7F72-C7CB-9B49D1190D34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524261E-363B-04C3-C9E5-DA63F1269ACC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F911A33-CC20-F767-F837-3DB91743CEA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2D16D-A775-27AC-1B1B-AD7D1B3B7494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29097B-EFFC-B2A6-5A77-8C4DFA8F3053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1FB41-E80D-8262-014D-CA131D20F3C9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BBCCD6-CB9E-EDD4-216C-6F5CC681A699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DCF248-8E01-F3E8-E321-1A0177217E60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485CEB-9555-EC9E-E8B4-0B7282CD3FBB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89AD96-FC76-E64A-3C06-C2362D5B5382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D218AB-69C6-CA70-8D85-51511A4ABA52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7EC7CD0-3141-DA3B-8F60-523E4B7167DE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68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52BE-2F41-17B0-C259-25F121A1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CD4E-645A-8509-1B02-0FA10EE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AB9F1-60B1-9BAD-CD42-198033AC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712DF5-1110-DE72-21B7-FD97F09AE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DCF1E-1E65-B3E6-49A7-C2370CFC85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38AB52-0C8D-671F-6F48-93C801F3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132DD1-D8D4-FB79-FF7C-2DA209C2217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FB7C6-F6A4-3C01-08DA-0DCD1F3FB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83C51-8586-AC86-D52D-0DD019BEA7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5B526A-5BB3-B125-CC50-3D57013FCD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09B9D-B3FB-D116-CC4F-9E14654E5DC0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32A480-CABE-4739-8F13-466AFE8B7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227E71-63F4-20CF-F0BA-42B4A32F8193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56CB31-47C8-19EA-FE69-B118055C20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FD84D1-2703-B3AC-7E92-36AF94D7B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2BB1EFB-AF6F-24B9-B6EF-2E80A5E5D2B3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4BC83-7300-7AC2-3C4B-41D7E3988675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09FB7-F6B8-D6B8-F3E4-1F13A3926BD2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2B1035E-EE7D-FBDD-E9BD-304636E6B2D3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7F320E8-B8F8-98D6-A35C-BECE062A9FF1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E7AFE15-8242-7393-B15D-74CFC72CB1A7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9706DBD-C529-3E07-3995-EDBF04CF497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E03C0-12E5-360E-3FF3-C71526958410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3E896-D202-1C2B-FC0C-983077BC9AC0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414284-AC6A-87E4-4B2F-57AC5075ADAB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F68460-215C-C5EE-11B3-AD2A8CCE8B94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33DCC9-1807-1C76-36DB-43ADD0D544B1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F2BB40-1496-8D36-7E0F-CCDD4CED20D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C61284-8BF7-5965-D093-63CDCF0C6F6C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1FBBC2-17E2-9DAA-1EDB-E9EE134FE97C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B91717-FBE0-CA4D-0A82-FF18D6578A7D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78BD21-FEB2-638C-6E41-2BCD093A45D0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3BCA10-C040-99AA-CA92-750143CE2582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258CCC-8267-923D-CCA0-56820D49A6A5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0F95CD-A8E9-9905-EE07-289DF8FEBE52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75443-FD56-0FAD-DFAC-71C09C673297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E212823-77F3-31A0-8D5F-F884AFAA065C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9ECA2F-8979-4A8F-8CF9-05C234FA3E84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580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3671-A11B-F1C4-4849-3624CD52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73E-6E5D-D942-C7E7-CA74F0D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2B6FDD-1913-4258-10CA-ECBC2E31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C8B94-E787-D04F-243A-8B5937FFA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E639C-7080-7050-9859-224484B00E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E97721-4C71-63A4-E749-58D187706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F3DD98-A03A-DFD3-96DB-7CE5E5C5A2B2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7AE1EE-4D3E-C731-09F5-9B7C11058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797EED-27C3-628F-7F8E-5DF07119FA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72FBF-D2C4-3179-44E2-DDBAD2DBEE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F666EC-CEC6-3BC9-DCEF-D44C89133423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4F7F52-5992-10FB-E40B-807BC0683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D4BD83-B5EE-0699-9711-83C2FA10C3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C563CB-CF2B-0186-1096-489B146497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728E32-9047-534A-D8D1-2770A48FB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E8D3D6-D845-CC07-1AB9-2634F8F4EDD9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FB898-A43B-6E77-6C8E-8550B4BD7ED1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C0598B-6C2D-90D4-C598-6F08E20D0DAD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694579-F385-658B-CC30-C59B3E456A5C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2FA90C-E1B2-D311-5303-AFEC59B26B6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94688A2-0E9C-B1BD-DC17-F827E331A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F9661C2-C08D-4DE7-4FDE-B14227F95157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AD140F-DFAF-CA93-4BCF-B8D45A8439AE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BF5550-FCC2-C3B0-1913-13AF3E7A18E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48AF55-412F-747E-DDF6-A39116C67595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266CC8E-E89D-840C-849A-CE2EB83175A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0C6B5A7-6C0D-404E-2C14-9AF5825B4E08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0E042-7690-9DBD-95C2-0BDBFD249A5B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34A773-65D8-F7A7-E120-E545C59DC6B8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17043A-60BF-FB73-6311-638F6BB5137F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B55F8-4FA6-32EE-ECAF-997F144E44C0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3A63E-EAE2-FD49-3307-3BA704444B66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476D24-EA95-8620-B3E9-EC9E165485C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6F269-AD4D-D877-1759-C05DA150E7A3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6C8DA4-1AB6-518C-9419-2DAAFD9B22C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C5D2C0-8C1F-1E35-E105-26E0C7B41A3E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E67E7C-3AD3-CFEC-E1D4-168CF6EE944E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ABE033-3535-3F67-3ECD-DF1BD45819A0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93CF0-B90E-5531-583D-FE307FC0D2C1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8F83FF-5278-F01B-6C02-14C8B7B79D53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043C6-151A-97DD-F6E1-18EB0FFCAE3A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BD42E-0BF2-35D7-2CE6-68307591E353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E02B-80DE-3AEE-2A22-2C2AD90F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BD8E-3037-6171-A64C-D55CA34E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3818A-F38E-866F-87CF-F7C544F9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29854D-86B3-DA9F-5BEB-3D1219F0F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C5ECAD-C76C-DD61-B1FD-83760FFF16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2C2C9-1805-550B-2981-82B3C19C6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727E11-F343-C0DF-6FD7-546C1C7F1FC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A2A70-807A-95B8-AB10-13CA9B852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190-613D-404A-53CD-C1DAFE524A8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088C4E-0510-1A3A-64B5-8A762FD87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89168-FC53-34A4-F07E-216E1CBC88E6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290C9C-1734-2149-4DBA-E489EA639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2A6723-0DAF-68C5-3575-F245FD39A6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E724B7-1FE6-66D7-E08E-D2A650552B9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5CA3A0-BC72-EE08-9274-9944ABD7C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4AA25FE-AC05-AF1F-3460-854FD1867F32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82F1DC-0930-D486-5DF7-52A210E310F9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EBBCD7-79B1-8141-E8CE-36274426F14C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287411-F533-F300-1CB7-F165349C87E1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A6739B-D2FE-3D84-B584-AFE5A5C11A4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6AA507-C1AC-3403-057F-DB4EA4ADC7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3F33A-4997-493A-142F-95316AD7373C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D306C5-C33C-9AA0-59E7-34702F2826F9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85431B-5935-75F6-08A2-83E0C21F8AD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B9A635-209F-B2E3-4F87-F04769B0F574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EBAB5F7-01F8-6E30-7A8C-4DD962B5085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B5D2540-3935-080D-4F99-253D0D19BB4B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D89FE7-0493-B3C1-ED0C-D0E8ED05C5F5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A43F52-1903-0DA7-3594-77AC90AE4FFE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2152A6-64FC-3B97-B889-397E5992266A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FC0D58-E2B3-71D2-B716-E78FE7F05632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2B0207-312F-D7E3-1DCE-37D601F1618E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EB0A67-9C6F-022F-E155-CD372DED3B2C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12951-D1A4-3289-67D9-8A74ADE4FB49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3830E4-9095-0EA9-3100-06C994A679F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A5C37A-F5E3-A888-4801-D385D3BD1159}"/>
              </a:ext>
            </a:extLst>
          </p:cNvPr>
          <p:cNvSpPr txBox="1"/>
          <p:nvPr/>
        </p:nvSpPr>
        <p:spPr>
          <a:xfrm>
            <a:off x="6081575" y="3161431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weighted</a:t>
            </a:r>
            <a:r>
              <a:rPr lang="es-ES_tradnl" dirty="0">
                <a:latin typeface="Trebuchet MS" panose="020B0703020202090204" pitchFamily="34" charset="0"/>
              </a:rPr>
              <a:t> sum </a:t>
            </a:r>
            <a:r>
              <a:rPr lang="es-ES_tradnl" dirty="0" err="1">
                <a:latin typeface="Trebuchet MS" panose="020B0703020202090204" pitchFamily="34" charset="0"/>
              </a:rPr>
              <a:t>of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4C31BD-F018-5EFF-5323-80485DF81850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FEE1D6-7408-D0C7-7ED0-6F8DBAD3F26F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62FC0-81FF-60AD-16CA-168AB4463E83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3560D8-047D-D0FD-641E-26F9A6D9719B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35D018-7FE0-82AF-D983-227AE766A65F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DF0588-70F7-363E-8A39-62BDFB1F5DAC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B362652-1CC2-B103-BA23-177B721D3786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 w="31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0DC82F-7328-E20D-F39D-8C9E1C8BB1CD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D486EA-BA73-ED7B-345E-187D4883E4FE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A0F35A-193D-3170-7D62-23D5089F69F8}"/>
              </a:ext>
            </a:extLst>
          </p:cNvPr>
          <p:cNvSpPr txBox="1"/>
          <p:nvPr/>
        </p:nvSpPr>
        <p:spPr>
          <a:xfrm>
            <a:off x="3852087" y="5885533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3D92-9164-C394-ADF6-B71F95870479}"/>
              </a:ext>
            </a:extLst>
          </p:cNvPr>
          <p:cNvSpPr txBox="1"/>
          <p:nvPr/>
        </p:nvSpPr>
        <p:spPr>
          <a:xfrm>
            <a:off x="2573886" y="587790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weights</a:t>
            </a:r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084FE7-8FA8-7974-C175-6889725033C4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132E571-0E87-C406-EF26-96ACD7A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0050"/>
            <a:ext cx="7772400" cy="56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B264-AA89-1A26-A536-06AC5EE2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A56C-85A3-E7E9-A5BA-38FAA7BC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1EC1BD-3F5E-DEDA-75AB-CE8415AD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A27B1-E11B-EA31-2503-41E03E0B84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AAC989-DC36-C866-1F59-1E39E15BA2C0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ECFAF6-11DD-9CCD-CE52-D6E95653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B6E0B-B1CB-DAD5-D2DE-2E91A3730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B138FD-5EB2-51B5-A39E-FF6B7A156CDC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9A565-9FF1-B1B9-8202-39043D9BA02F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F06A45FF-43ED-8B7F-5892-5784252BE3B7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F343C-152E-5FC8-8F24-E44D60DA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F0D47-4C91-2275-E8BD-F7BDD511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36463-0A7F-B070-BCD4-2ECE9E8BEC9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F71806-F628-7864-6A4A-150F076A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49F76-A3C1-ED42-2AD1-7CC504586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4B6CD-27AC-B12D-D6CA-6DF3CE905353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39E07-0BCC-AB5E-D24C-AC2C96BEE06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4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7A0E2-8641-4884-181B-F6FCBC30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90F-CCEB-D8D4-0E6A-E62DB9C9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8FD813-DF93-4B97-91F0-9930D606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D3C1E-B72C-E449-E07D-0ABC5E31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BF45B1-47CE-6A64-7DF3-B04DD3454A77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CEEE3A-3D2B-F5D2-4474-F56A3588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6C285-BF02-EDC7-1A76-A05CE850E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8D040-D6A9-AA92-7C34-9F955779B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DBCE39-81C8-A811-23AA-7C6145AB0408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0775F3-0414-80D8-7FFD-D83694F597C9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D367AC6A-9F81-A7EF-FBE5-8E0E4824F4EA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80E7B-77A5-3A9B-6D35-A018322944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02A0D-5758-7E86-2B26-50787BD07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3937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4E6DF2-89BA-B0E0-3D83-8A6502E8F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F8C714-41EF-1341-1D46-4C7A5BD2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87F28-8969-7331-883F-BD87D9D7C65C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DD50A-B234-0764-F636-DF21D8267D60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6C290-559D-123E-7CFD-ED4F79C77909}"/>
              </a:ext>
            </a:extLst>
          </p:cNvPr>
          <p:cNvSpPr txBox="1"/>
          <p:nvPr/>
        </p:nvSpPr>
        <p:spPr>
          <a:xfrm>
            <a:off x="6233160" y="3784717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B06E8-FC0F-20C3-CF15-B20EF84BBE35}"/>
              </a:ext>
            </a:extLst>
          </p:cNvPr>
          <p:cNvSpPr txBox="1"/>
          <p:nvPr/>
        </p:nvSpPr>
        <p:spPr>
          <a:xfrm>
            <a:off x="5258666" y="571720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85C3A-9B95-B21D-E6D1-7F027E81648C}"/>
              </a:ext>
            </a:extLst>
          </p:cNvPr>
          <p:cNvSpPr txBox="1"/>
          <p:nvPr/>
        </p:nvSpPr>
        <p:spPr>
          <a:xfrm>
            <a:off x="3300215" y="574089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C6941-73B0-18C4-398A-646A91EC323B}"/>
              </a:ext>
            </a:extLst>
          </p:cNvPr>
          <p:cNvSpPr txBox="1"/>
          <p:nvPr/>
        </p:nvSpPr>
        <p:spPr>
          <a:xfrm>
            <a:off x="7766718" y="574527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E86B8E-FCD1-AB33-1FDC-D9C9EE37D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45" y="22508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5EF7B5-2BCF-D772-83CB-F404FE77C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914" y="2205358"/>
            <a:ext cx="6223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0CF5D-4A28-CE8C-D6DE-6A8AA363B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292" y="3089843"/>
            <a:ext cx="2413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694973-4310-1DF7-A732-F60F5D93E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0997" y="5062998"/>
            <a:ext cx="2413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DC5D03-CC13-814D-9407-2B3069A4C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64" y="5076877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49F308-D59F-E864-CE69-DCA0DDC9DCFB}"/>
              </a:ext>
            </a:extLst>
          </p:cNvPr>
          <p:cNvSpPr txBox="1"/>
          <p:nvPr/>
        </p:nvSpPr>
        <p:spPr>
          <a:xfrm>
            <a:off x="6284268" y="1567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42D6C-73CB-FEFE-47A5-F0B814CDC6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249" y="5079441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20363E-3983-5BA0-24E4-098B753CC9DD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2099A-2687-6AA7-F541-BA325C4FF72A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319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22142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8135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5047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658048"/>
            <a:ext cx="10414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2725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6507" y="2908478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39" y="3357776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115" y="2908478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2754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2935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6110937" y="391037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8526389" y="393845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45" y="25175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14" y="2472058"/>
            <a:ext cx="6223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635" y="3270055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834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920" y="3272619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7E4C1-AEFC-98E9-FC68-6E7296002BB9}"/>
              </a:ext>
            </a:extLst>
          </p:cNvPr>
          <p:cNvSpPr txBox="1"/>
          <p:nvPr/>
        </p:nvSpPr>
        <p:spPr>
          <a:xfrm>
            <a:off x="1571460" y="16934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F41AB-1F6A-5A6F-443E-C3E33E1DDA46}"/>
              </a:ext>
            </a:extLst>
          </p:cNvPr>
          <p:cNvSpPr txBox="1"/>
          <p:nvPr/>
        </p:nvSpPr>
        <p:spPr>
          <a:xfrm>
            <a:off x="3481399" y="8920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611A2-3F1F-8E8A-0082-CB186AF710AC}"/>
              </a:ext>
            </a:extLst>
          </p:cNvPr>
          <p:cNvSpPr txBox="1"/>
          <p:nvPr/>
        </p:nvSpPr>
        <p:spPr>
          <a:xfrm>
            <a:off x="5198211" y="233112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5C047-F1BE-7247-843D-0927593139E1}"/>
              </a:ext>
            </a:extLst>
          </p:cNvPr>
          <p:cNvSpPr txBox="1"/>
          <p:nvPr/>
        </p:nvSpPr>
        <p:spPr>
          <a:xfrm>
            <a:off x="857394" y="4365062"/>
            <a:ext cx="790560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rebuchet MS" panose="020B0703020202090204" pitchFamily="34" charset="0"/>
              </a:rPr>
              <a:t>Each row of the Attention Matrix captures: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meaning of the word (token).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position of the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interaction with the other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rebuchet MS" panose="020B0703020202090204" pitchFamily="34" charset="0"/>
            </a:endParaRPr>
          </a:p>
          <a:p>
            <a:r>
              <a:rPr lang="en-US" sz="2200" dirty="0">
                <a:latin typeface="Trebuchet MS" panose="020B0703020202090204" pitchFamily="34" charset="0"/>
              </a:rPr>
              <a:t>In the </a:t>
            </a:r>
            <a:r>
              <a:rPr lang="en-US" sz="2200" dirty="0">
                <a:solidFill>
                  <a:srgbClr val="0000FF"/>
                </a:solidFill>
                <a:latin typeface="Trebuchet MS" panose="020B0703020202090204" pitchFamily="34" charset="0"/>
              </a:rPr>
              <a:t>Self</a:t>
            </a:r>
            <a:r>
              <a:rPr lang="en-US" sz="2200" dirty="0">
                <a:latin typeface="Trebuchet MS" panose="020B0703020202090204" pitchFamily="34" charset="0"/>
              </a:rPr>
              <a:t>-Attention 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= K = V</a:t>
            </a:r>
            <a:r>
              <a:rPr lang="en-US" sz="2200" dirty="0">
                <a:latin typeface="Trebuchet MS" panose="020B0703020202090204" pitchFamily="34" charset="0"/>
              </a:rPr>
              <a:t> are the embeddings of the word of the sentence.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B69E1-0743-A1A0-BCB2-429273D722A3}"/>
              </a:ext>
            </a:extLst>
          </p:cNvPr>
          <p:cNvSpPr txBox="1"/>
          <p:nvPr/>
        </p:nvSpPr>
        <p:spPr>
          <a:xfrm>
            <a:off x="3150602" y="260125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3C7F9-C29D-0A70-6F0D-A1FACE782DAF}"/>
              </a:ext>
            </a:extLst>
          </p:cNvPr>
          <p:cNvSpPr txBox="1"/>
          <p:nvPr/>
        </p:nvSpPr>
        <p:spPr>
          <a:xfrm>
            <a:off x="4655314" y="335360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25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D8C33-6DAE-BCF0-DF64-C07799C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73616"/>
            <a:ext cx="7772400" cy="549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F0FDA-AA96-29B8-8A50-724AE48D8A5A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3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605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</p:spTree>
    <p:extLst>
      <p:ext uri="{BB962C8B-B14F-4D97-AF65-F5344CB8AC3E}">
        <p14:creationId xmlns:p14="http://schemas.microsoft.com/office/powerpoint/2010/main" val="682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F5EA7-6048-0DE4-4431-AE17957C7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BF2C-6E19-0594-D65B-9A687678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E5919-A72B-99B3-8816-16BFE38D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DEA6DA4-04E7-F211-D226-031532EC43E0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EBBAF6-FD66-0151-ADC9-4D3D56BAF497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73292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B8C3-3C16-58FA-8608-B3B16AFE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F008-7B09-2F07-206D-D2A57B64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C23D8-4952-4653-9C7F-237DF248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F3106-7066-C6FB-E900-933544D5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507842-D3DA-206E-9DAB-B8C91B20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4ABDF-7DF9-4DDC-8BAF-B5BE2FB4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53D29D5-88DD-1F4A-45DE-13FAA86E49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42F5055-6D1D-5CF1-8640-485C3FC086E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F5C4E59-4AD4-AEDC-04C1-EA9C98E529B0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BC9742-E214-F7BD-B7F2-F704BFF9FDAF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A92FCA-CAE8-A6AB-D2BB-3BF7236E182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</a:t>
            </a:r>
            <a:endParaRPr lang="en-US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8878C1-51E4-539B-A5B1-65A5D5383FF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415235-6D16-4153-1D20-8274D1DEA9F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01FF3F-3D4D-6B06-0050-B8AFCC38B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1C79075-DE93-4699-6DAC-F70C2D5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B88DFA8-EE08-685E-ED71-2BDFA647B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1046C-A7B2-0C1E-6175-381BFFC115FC}"/>
              </a:ext>
            </a:extLst>
          </p:cNvPr>
          <p:cNvSpPr txBox="1"/>
          <p:nvPr/>
        </p:nvSpPr>
        <p:spPr>
          <a:xfrm>
            <a:off x="1069740" y="1134683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latin typeface="Trebuchet MS" panose="020B0703020202090204" pitchFamily="34" charset="0"/>
              </a:rPr>
              <a:t>cloning</a:t>
            </a:r>
          </a:p>
        </p:txBody>
      </p:sp>
    </p:spTree>
    <p:extLst>
      <p:ext uri="{BB962C8B-B14F-4D97-AF65-F5344CB8AC3E}">
        <p14:creationId xmlns:p14="http://schemas.microsoft.com/office/powerpoint/2010/main" val="1019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3215-4289-756E-6357-9AB209D8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FE71-9EE6-6948-F3E1-A410FDB8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86DAA-CFE5-5EBA-C9B5-BD3D77A6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BCC5E-9ABC-C757-AF47-0ABC086E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1626FF-2D2E-C472-3DAE-A0731244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445EBA-0F30-3FFF-04F4-973E1BBE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5AFBFE-D2A1-F484-A81F-9DAA7D3EC908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FBF821-30BF-FB7B-039B-29C428FB05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7B4676-49A6-A3C8-5AE0-69BC166A64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249EF-999D-781D-F6C0-07E38725768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B157FD-CF03-59D1-83BF-80523179948D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8A570-C2FA-7505-B1BD-094B4A8ACB65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8955E-4AD5-7450-0AD2-71DA12E7C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B4DF49-CAF8-F373-4DC1-C370692AA0D5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8CC5EB-9FC9-E7B9-8034-E7AF9EA52FD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FBB540-AD3E-C334-CF03-A4EED76BC4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4F88BE-A637-B207-6AE5-94BE6BEE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764B77-3EE5-85E1-5349-8CDD7BB3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30C4B3A-2BC7-EF03-810D-A23CE3412E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683E3B6-B208-2462-11DC-41B96B06063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6AA3A0-4BA0-6F5B-3D06-CD47C9705792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E7EE3A1-AD10-CF35-850C-2DACA65303D9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38B1FD-052B-97C5-EDB3-887DA310D5D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8E35EE-51F4-48CF-3A27-99812F2D9C4F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4ABA49-99EB-3BD7-B559-113D6F69C86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C0B8C1D-3CB1-0E30-4598-50D3F8467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F01F0BF-2214-D6D2-6DA2-C842AF51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CCB7EF3-0C76-C7E0-D02A-140B96402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EBD78F1-B665-F902-D7B1-C5BDCFE31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C394DD7-79B6-46D5-6C1D-C4921F92C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7C7741C-6661-9735-D334-9B8BAA21C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47D0DC5-0269-5C89-52CC-7FB1B07DC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59DB75C-9BA8-0560-0515-98BFFFBC65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B2BA85A-427E-C269-E349-8D697E22AA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C92C5-5A38-C3E1-A3B1-737716C2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294F-7D4B-D4E8-1440-A5F7651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9BC07-4E36-F2BB-1FA0-051C40D3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D6B42-EE8F-AF1E-BA00-C168CFDD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677BF5-84D8-A5C8-6E30-0A1685DB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4151D-74A0-D3F8-775C-01762E70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B8993B-2F71-C1C9-4CC0-2DA81A84265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C68DE-352C-85D5-5477-C2644C61682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2DAF2C-8646-83F5-2C78-3259388B810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6E94A7A-3812-88BB-1042-C8A56FB30C8F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8F763-A5DC-C54D-7014-9247D1E4BA4C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EB4F7-C448-EE12-ED3B-DE4F985286A8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AB6D3-636C-D223-1A9C-CCBAD9710003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C777-0E37-48E2-AE30-56BC7BE2EE1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04D22-102A-3BA0-DCEE-7D7B4647F322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D93BDD-46CE-85C5-218D-C42E79B913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5EFC4C-B4D6-7D6A-2B0B-8BA52334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6DE1BB-FA11-18CC-494A-0E5F3FCE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28734F0-6758-CD16-B688-AFFEE4D7091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908AAA69-6B6D-AA44-9AF3-97DE9E866B3B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F5297B-A7AB-234E-6C77-95AB39E32AC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380A05-0D04-E8DA-6A0B-1BE466936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B1A218F-7F74-2C04-B7D2-363633F8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C33142-5DC9-D236-4872-FFAB5B06D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0D86E5-2BF7-86F4-BE3B-54D6E18BB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213FB8-317B-60C2-3E70-5DD54178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7C84C32-A165-4B35-FC0D-C886BD8615E7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A082083-59AA-3373-8D91-2F0B7F0B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CD3036-45C5-20CC-5246-97F62D52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1CDD670-B709-FC3F-7713-2C71E5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2EDCCA-9BCC-39ED-4272-5AC3C233D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0A3D9-C12C-B1AA-1B1F-D96A9D83253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37A873DF-14E8-052E-4FF8-84471CE8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19CB060-A7C2-E5DA-4812-B83528B26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0C51E9A-4C17-128E-4C45-D705D5A7F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CECA0A7-A712-D9D5-D2FA-08D27860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5005B51-C3E3-EA0F-2423-7739E0DDF646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97696B-2BF9-D923-C78C-EE36D82B1874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36F55A-AE00-023C-FDD8-D1F3FDC3B5D3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227480-4816-80B8-A657-4B6D2FCB6C81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3A3AD2-2226-6149-6081-DFEDA2E8C878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7B9975A-4172-4575-2A79-7710D356F8FC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496A08-4272-25D5-8483-A4615F852C1A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5C5D980C-5E1C-3F13-9DB5-70D1F68E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A3041B0-FB16-E2AA-7588-201BA5D8A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056E05E-67AB-BABE-035F-BA028A22A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58E6736-00E6-BE5D-F916-2C2BE5460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F03CEFF-8EFF-15CD-163A-C58EE334D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63D6A70-8C70-E03F-AA15-8B81237C0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D735C98-9537-5F4F-0A3C-C7F5D51209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EE694BE-3543-5587-F263-B3FDB06BBB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75B34BA-D659-99FB-347A-CA670BCA1F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E90AC65-E72B-4AAE-06CF-2CBF3C0CFA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4A4DD3B-9FFF-0D05-3370-DBDB651B4F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BB038F2-FC45-4E1B-8CC7-BB229AEADA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CEEF-56B4-F0D6-F2CC-3701500E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FD64080C-5AB6-55F3-C43A-AB0A7105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66C9B-4CB9-166D-DC62-D6632CD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C6CDA-4C5D-4F8C-D6C9-A76842E04970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4DA53-551F-11BA-FE6D-B136DD510C4C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561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A905-64F5-B2A6-6E69-5FE71F0A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2200-730C-0656-FFD6-540826A3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4E066-31E5-F541-F90D-0105272A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BF482-3417-E8C6-9627-E62847E8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69E74-4BC7-A9F0-C611-6C09FA43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162F5-3708-1B8A-8FDC-80B3BD7D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90FEC1-653B-FE66-5702-41AADD85F404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97966D-4DA5-D10D-96FC-849E862029E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19325-C75A-41AE-C205-2752CD7511C3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BB5C45-72E4-DC8B-5270-E69A1C94503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999DA-BAAC-40B1-201B-53B11BA1409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35758B-8D76-91A4-F2B5-90F611ECF1A0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DEEE0-9708-B587-6D40-125F37DC625C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579CCC-C79F-883B-62E0-7C5FAFA261E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758D-41E6-2D17-5B06-A9B13ECAD46E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B049FD9-7C6F-B447-6EF1-555B6AFE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19705A-4394-4466-63CC-0E7DAF3E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0133BA-E065-DFD4-2949-BF6C0773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7C85AED-80DA-E830-0869-C2E03D296F8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997475F-3A21-130E-DF46-4E7E47D4A66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CDA989-7B1B-967F-0A85-F257D53B9DBE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63E41F-C254-7284-38A1-C15FD5304A9D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16482EBB-F153-35DD-C72A-96F3ECB2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216D253-5C4D-D688-3061-EE25174F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D947005-0736-049F-FF9A-D066FDD82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9B518B6-20FC-F077-CC9A-FD1E02E2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A9D672-19DF-48CB-24C1-7FCD992FE03A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796E273-4508-FEBF-5695-5700ADB3E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20FC934-9A61-1936-F4BF-30D71E5B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9D6130B-6930-F744-ABDD-8A8CF715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381DFF-F8E1-54D4-F5BC-84FD3C97A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A8DC9B-AE1C-C300-D15E-46668FA8F87C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985C556-AB8C-E87E-4164-D33388018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0B03999-9D3F-3C8A-2529-AC6C404DF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D2DFF-4171-9FED-BD19-A47E72C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0993D50-2E8B-0153-47B7-BDFB9334C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7E5A323-3785-0FFC-1ABE-4C7493BAD2DC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8748220-31EC-B58A-A29C-D9296623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E8E5B1-1308-981A-DCB0-D05C4A6F0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0C96D0-E289-3C2B-BFAD-C618D05E5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4DE19E0-7611-FE7D-539D-BEE0E46D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3C28D2C-A4E5-5712-099C-1F10EDEC4D54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CFB1CB-2BFB-E303-A8B2-B05B55B59A2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B93FBB-AE8D-F7D9-163B-EB9DBA0B5F1F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573720B-2CBF-049F-63D6-C9325D5C0013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4CE2604-7DF1-DAAE-DD76-1DFBEC63DCE8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40E80A-9AD7-B7D0-8FF1-326A55225EDA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CD5E6-3BE2-8909-C3FC-9BBEA595E5C0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5F4C16-AF34-9066-981E-51CF092824CE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C1F050DB-E2AE-2510-87EC-7D1A9B3C15D8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FBE90F-6F19-D6BD-FB39-620EFF3EB62E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F9CE864-B681-8EE5-68EF-596C860133F3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94F0445-1EFA-AB76-036A-ED5147F06149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BB46D76-AC72-2A6F-5A5D-B2E14ABB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BBC5BFC-AD53-3B82-51B8-3EE30B27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3008561-FE75-D9D7-C59B-5F4E844F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CD0DB64-DFBA-8BDA-84DC-A496B70BA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99F9006-961C-7F70-088F-6A3D8F2E9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4CB89CB-4884-4A75-3F5C-83C55265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7819602-A313-8864-900B-1C85D5AF4E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6C22487-BF63-76C5-1227-0F73CA9A09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7AF5E0C-110B-364C-B71F-339353281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33E0055-333A-8E97-DF58-6D5AA76B58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71CC10-7657-A775-3647-D2A6A18BA1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EF9EACB-3F13-C5CF-305A-925CA0CAFC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E01C4-A63D-5F5C-7CB4-D5913C6A4E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90B085-F8F2-FB70-D758-B67E0CAC95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88B86A4-45FF-4669-6C0C-175EB3B2B3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21F0-54B9-64C3-15C8-A4AFFC5B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B01-45ED-1CF6-64A2-2CBE7889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BD532-33EB-BE98-BDEA-D4F14AAB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6CB46-93F4-6D5C-65EC-93455860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65D1D6-F9E9-BB9B-AAD6-F37C17B1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E3EB0-B779-A7E6-3DB8-24605ACE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3FECFE-C05A-2C6E-0535-887134FBC07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CFD7B8-AAB1-41CA-1D3C-D41A34A4417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2D1924-0CD2-3ADD-F0EC-F7EA9FB9C536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7D9F07-D374-C429-F630-3A7FC632BF24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BCE32-28A0-207F-B456-65760BDDD3B3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AD42A-144B-2271-A5D3-A0DB1D8446C7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408AD-2F29-B524-7D2F-65357F206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FF165-FE0C-3DD1-4A89-052DF016378F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C918C6-3A18-4382-BD31-F91E2B8E00A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25E79A-99CE-E275-AE40-0248DF5C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8880B7-3D3E-35F9-FEC5-A4FA180FB2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1FF82B8-DCEF-30FD-81F6-C3D3D7AA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2BD3F57-A604-CD31-213A-E17DE62A3A5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33B7D6C-4650-B02A-7F53-CA8D01486CF4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A75BEA-2BA2-D095-258B-B49FBAABB5A1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B1182-4286-4B42-47BA-75FCF3EF7FD0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E9D674C-861B-EB4D-049A-443DD25F9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4657CC7-924D-FC98-B32D-BAB1B18E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BC01F7-09F8-7EA5-DAD5-D67960CA5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54088C6-7B4E-C71D-37F4-71358BA5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FDE6CC1-E0D9-2292-EFB1-2B1584C1C1F8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1A576BC-01C6-865C-BF50-956A1349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42A03A-6EB7-2783-4DD2-F82B2EF6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8D67FD-18C1-41AB-3B53-A7361135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B2CA283-69EC-B36B-FE87-53051E033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5B51C9-B06F-6B70-2301-0BE3F5A2D701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A9240A6-2717-5688-9BF1-DA7ED91F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7C164D3-E0A4-30CF-D79B-78FB0B85E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40A49B-438F-2AA2-1F4E-559147046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3188B3F-E570-964C-C121-6038AAD8C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C8858E-9297-E7C8-5FA3-79523DBD22DA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DC5EE37-162B-7479-B9AE-44341AF59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F894860-BC4D-A471-A3DE-1B5808EF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263A1A-B103-37FB-D19D-BD8BF0413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B41815-D3B7-DA33-20A2-3BD9BA2AF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5BEFE6-1165-5E07-A00A-94144EB09833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FC41C3E-EE02-23A5-ADE2-E066A733C27A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7AC12-D8BE-FB17-58B4-C71554EA9253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0156AC1-E462-249B-E1BB-95D4554D9D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7407D15-3810-B848-673F-4F4EF892A3AD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EFD843F-AF0C-98B8-2FCB-FE0C5508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0EC12E8-36D6-6331-7A24-9DA7BD38C92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105D9B-A39E-AF04-50E6-B716D032D1EF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CA7ADB-3A96-716D-5681-F628ECBCFB72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8BB479-5994-FAE3-E136-A5D71ECFC34F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EA69D6-0430-5B77-C484-4D0ADD584A2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BE6544-E3F8-2507-AD38-DD57DE2F3F37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EEAE06-434C-2094-D321-42A3533CB961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D1511EBB-949C-EB46-F719-CE24AACF7308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699C60-A016-BCEF-C3FC-F45D2003C5C3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6A0018-F43D-67E0-E0F8-C3045E5CABB9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39308E-A704-66E3-CC0C-5999171B60B8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DFBBD6-040A-72B5-D3D6-8B15C49C2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5243A88-2A57-2839-B3AE-22964E534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0F59DC1-29C0-686C-B1AF-4AF8F19579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0F333D2-C2F3-C114-701B-FA1755A41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3C6792B-E295-7DF4-487F-4B230159E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66CED1-B88A-87C0-C687-FEE8D7E9E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1FAB1F0-A1E3-388B-F36B-FF4E27ACE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B3CAE57-1E48-F1F0-42D3-92E11693E9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2832C95-7CE6-DC0B-E1B5-4348F014F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C05C49E-6EFE-40EB-2096-593F3DEB9A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185C66B-EBEA-F32E-9550-5A0EDA309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9A2DD00-0A5A-E3E5-AD9F-D2538258CE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C7D2032-E144-9D23-D5F6-101994161A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70340DD-C0E8-3F02-2363-BB57831676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B41A1B5-0B39-3723-75A4-7B63BDDF81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5C6EECE-1DF4-DB8F-6CAF-2F8B9D8F167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B6FE088-899A-E439-5C84-9FF53529C3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E5480-0F17-936C-F1BF-3C83FD1BC65B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80684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EB8E-9BB6-B844-BDDF-FFD0BBBE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396F-D96B-7D55-C6E7-DCF15D00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21924-E8F7-7B2C-4E94-C12A1D85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FA31A-8CC6-7280-FA49-F705963B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AE9B20-95CB-8994-5877-D4C554A1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11770-504C-0061-736B-0AACF152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3D78D-1228-54D0-39BD-8FD329C59E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194C5A-03A9-41D5-E051-731B4F3A63D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3769B5-D5F6-43F2-B4CF-95F0B0B4EA9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908C2F-03B6-A0FE-ED8A-4572E2BC9840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245CC0-4E6D-9402-16BC-CBA508C6EC1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32D3B-F915-64E5-C2FF-5E8CCC7985CC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4CE05-55FE-7DEA-98E1-6A9E936FF3DF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B9EA1-DB7F-8753-92B2-71EA6F9AD6D0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76EC04-71C9-A4C0-7445-E539944CF02F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F7E348-3596-79B7-D7A4-6B53A451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D67965-81AF-3357-EF7C-7BEF8D75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A1496A-E07D-0627-A089-4BCEC314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BC852EA-04FE-882A-20EE-5317EEFBC7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C1D0563-251D-821A-2EF1-82C8D91478F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2876BB-B844-A499-CC55-7DCCC81BFF5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2E33EC-4E41-1126-84E0-0E62503146D2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04A231-DEB3-2707-7E28-E60F4DF5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7A00A9-4644-A248-D775-0A8CE306A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BECFEF2-BF24-4304-FC83-EC67E02A2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A5E934-4F48-DE2B-DD0D-5CE47301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8D9000-4217-CD7C-E904-666B64240229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96C7D1F-040C-1146-48F0-5FD0E97A7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907B8C-4DC4-1EEC-1595-6D005AA92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516A7F5-6330-419C-AD48-0D2A35455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DF84984-EC4A-ED58-C6BF-50EED1128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148397-3B5F-8825-B20E-D7292AEB92B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C71CABB-6C08-AFA1-CD9E-3AA26B5B5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5F89AF8-04DE-CECF-61BC-B8FE27D9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A584E7D-135F-8F8F-31D9-670BDECA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F2F53F5-6018-4A01-9F8D-7F5ACF0F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9DF7DB-6A34-D044-04CC-2BCFACBF4043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D1CE343-7B11-7767-26AF-FBC2D9E1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524FF59-4EF3-DAFE-81DC-5C1C5672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B55E518-9201-3E2E-333E-655C7EB63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3BDE61-B133-F633-076C-A34F31427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917FC46-5642-DC46-D46D-C8F3C70725B7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9E5C42-A41C-B184-DEB3-5ED30081DF23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C1F001-FA67-C196-6B27-E25C679685D0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1118871E-EA2A-9FEF-24E3-5451B855742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5D20C27-C835-CA2D-1405-3C5FC931859B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51061CD-723C-6E7D-38B3-C1F6F3C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B191AED-3121-E734-9CB7-04749B31D15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EEDC62-89F6-F21C-03E6-B028F06F9F15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8AAE7B-EF81-44AD-E8E4-9CED0427838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6208BE-62D4-484A-43B0-8B88A7205942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13F526-E0FF-8D4B-8BD4-408FEB1F7A9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A72038F7-9F92-BE3C-54BE-CB0A69350782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29E4AB-A7C7-4A0E-508E-9E00796D5CBD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217CA020-6240-6807-3E09-CCC016887E17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DD1F01-E058-48FA-8BB4-B57294F257E7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B6E8543-5BFE-B759-9AF8-AF711E9AC035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6623B0C-A77E-F614-66F2-9AD9AB0B84E0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86046F7-EB73-2F2E-A925-2FF34A08A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68CFC7E-61E8-565C-A103-6CB2A1A6D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DC5B16B-F497-09F7-7114-1EDA72F12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45BEBED-4450-F1F1-88EB-76F80414C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4B8051-BCC6-048F-84A0-79AA59CCC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7B3C5DB-2047-7092-9D41-F91FC2A4D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ABEBCD2-5D8F-7326-D190-3853625EE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CBDC782-6B44-4275-FB52-E1B347B882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C49B2F2-ACDF-B596-89C4-B0B443BD27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4EE67C5-D581-D3F2-8DC8-E7ADDAB8D6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FA019F0-4522-DD9E-8790-3E20D7E9DE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8175527-974B-1013-D280-68CB1AE536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2D6E3-ED52-A015-04E5-6454D857F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51DA3DD-02B2-3B35-9E32-9720A8F264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588FA54-78A7-65E6-76C5-3F7E76E58C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2A88896-5F1F-2856-6C95-CDA32BAEEB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6338FD8-64F8-B3E5-B60C-E96531352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91ECB-CE04-CDFD-213B-BE1108619DB9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0066E-96B8-713A-4C78-59A5B327AF15}"/>
              </a:ext>
            </a:extLst>
          </p:cNvPr>
          <p:cNvSpPr txBox="1"/>
          <p:nvPr/>
        </p:nvSpPr>
        <p:spPr>
          <a:xfrm>
            <a:off x="864682" y="598411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 Learnable in a training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A15E-C45C-BED4-A336-EF3C4A425333}"/>
              </a:ext>
            </a:extLst>
          </p:cNvPr>
          <p:cNvSpPr txBox="1"/>
          <p:nvPr/>
        </p:nvSpPr>
        <p:spPr>
          <a:xfrm>
            <a:off x="2765239" y="142614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F2F75-779F-5D9A-B947-27A133297E92}"/>
              </a:ext>
            </a:extLst>
          </p:cNvPr>
          <p:cNvSpPr txBox="1"/>
          <p:nvPr/>
        </p:nvSpPr>
        <p:spPr>
          <a:xfrm>
            <a:off x="6471063" y="366199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47FB7-A361-22DA-9FF5-B4F6588F355E}"/>
              </a:ext>
            </a:extLst>
          </p:cNvPr>
          <p:cNvSpPr txBox="1"/>
          <p:nvPr/>
        </p:nvSpPr>
        <p:spPr>
          <a:xfrm>
            <a:off x="2764141" y="21660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29071-4C8E-31B5-3BEA-82F928279920}"/>
              </a:ext>
            </a:extLst>
          </p:cNvPr>
          <p:cNvSpPr txBox="1"/>
          <p:nvPr/>
        </p:nvSpPr>
        <p:spPr>
          <a:xfrm>
            <a:off x="2758141" y="29232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451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DCCE-6E21-7CD0-3EE0-EFFA452F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1" y="1041350"/>
            <a:ext cx="7168445" cy="50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4AA8E-589F-E82D-E779-3FB252502447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5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7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BBD3A-A4C0-ED29-DCA9-42B976CEAD57}"/>
              </a:ext>
            </a:extLst>
          </p:cNvPr>
          <p:cNvSpPr txBox="1"/>
          <p:nvPr/>
        </p:nvSpPr>
        <p:spPr>
          <a:xfrm>
            <a:off x="1173895" y="2049466"/>
            <a:ext cx="1094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52E8-6757-6B97-B925-2BA4DC028248}"/>
              </a:ext>
            </a:extLst>
          </p:cNvPr>
          <p:cNvSpPr txBox="1"/>
          <p:nvPr/>
        </p:nvSpPr>
        <p:spPr>
          <a:xfrm>
            <a:off x="3494649" y="2049466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0BF97-0C66-AD14-4C39-575AED004DF4}"/>
              </a:ext>
            </a:extLst>
          </p:cNvPr>
          <p:cNvSpPr txBox="1"/>
          <p:nvPr/>
        </p:nvSpPr>
        <p:spPr>
          <a:xfrm>
            <a:off x="5675455" y="204946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6F75-7EBA-4A5D-121E-0534828F4B90}"/>
              </a:ext>
            </a:extLst>
          </p:cNvPr>
          <p:cNvSpPr txBox="1"/>
          <p:nvPr/>
        </p:nvSpPr>
        <p:spPr>
          <a:xfrm>
            <a:off x="1350802" y="27697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070C0"/>
                </a:solidFill>
              </a:rPr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7C7D-B37C-E256-54E5-08E8AEDA4FF4}"/>
              </a:ext>
            </a:extLst>
          </p:cNvPr>
          <p:cNvSpPr txBox="1"/>
          <p:nvPr/>
        </p:nvSpPr>
        <p:spPr>
          <a:xfrm>
            <a:off x="3178894" y="2769252"/>
            <a:ext cx="16145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Romantic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Action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SciFi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0070C0"/>
                </a:solidFill>
              </a:rPr>
              <a:t>Horror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Comedy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478A-FACB-00B0-E00A-CCD9C212E00C}"/>
              </a:ext>
            </a:extLst>
          </p:cNvPr>
          <p:cNvSpPr txBox="1"/>
          <p:nvPr/>
        </p:nvSpPr>
        <p:spPr>
          <a:xfrm>
            <a:off x="5311149" y="2769252"/>
            <a:ext cx="24849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Titanic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dark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night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Inception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shining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intouchables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9CD678-E18F-A2ED-358E-52BD34E6E18D}"/>
              </a:ext>
            </a:extLst>
          </p:cNvPr>
          <p:cNvGrpSpPr/>
          <p:nvPr/>
        </p:nvGrpSpPr>
        <p:grpSpPr>
          <a:xfrm>
            <a:off x="2091710" y="2754314"/>
            <a:ext cx="1108551" cy="1459877"/>
            <a:chOff x="2091710" y="2754314"/>
            <a:chExt cx="1108551" cy="14598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5A7338-A481-F26D-6D4B-D14711C0511E}"/>
                </a:ext>
              </a:extLst>
            </p:cNvPr>
            <p:cNvGrpSpPr/>
            <p:nvPr/>
          </p:nvGrpSpPr>
          <p:grpSpPr>
            <a:xfrm>
              <a:off x="2091710" y="2969759"/>
              <a:ext cx="1087184" cy="1244432"/>
              <a:chOff x="2091710" y="2969759"/>
              <a:chExt cx="1087184" cy="12444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69536B-38C1-3514-27EB-F1C1C8C26381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0C80B24-D51A-B01C-EF5F-2FEBC27DA3E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316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AFFD4E-EBA9-C34C-D7BE-53C66DE3779E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2091710" y="2969759"/>
                <a:ext cx="1087184" cy="615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F25C99-B29F-2126-03AD-DE0726399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918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88FF30-261F-7DD9-861B-98215EF63DC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1244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5A5D2C-CE2C-2818-0C2B-C0504DF94930}"/>
                </a:ext>
              </a:extLst>
            </p:cNvPr>
            <p:cNvGrpSpPr/>
            <p:nvPr/>
          </p:nvGrpSpPr>
          <p:grpSpPr>
            <a:xfrm>
              <a:off x="2825385" y="2754314"/>
              <a:ext cx="374876" cy="1263911"/>
              <a:chOff x="2825385" y="2754314"/>
              <a:chExt cx="374876" cy="126391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3796EB-B3A8-2F3C-0261-D6A2A79F3878}"/>
                  </a:ext>
                </a:extLst>
              </p:cNvPr>
              <p:cNvSpPr txBox="1"/>
              <p:nvPr/>
            </p:nvSpPr>
            <p:spPr>
              <a:xfrm>
                <a:off x="2825385" y="2754314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0.8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FF969-BD16-5646-92B8-F184D553828C}"/>
                  </a:ext>
                </a:extLst>
              </p:cNvPr>
              <p:cNvSpPr txBox="1"/>
              <p:nvPr/>
            </p:nvSpPr>
            <p:spPr>
              <a:xfrm>
                <a:off x="2832618" y="3020427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9FAA5E-9D27-1FFB-C131-F080A9C69146}"/>
                  </a:ext>
                </a:extLst>
              </p:cNvPr>
              <p:cNvSpPr txBox="1"/>
              <p:nvPr/>
            </p:nvSpPr>
            <p:spPr>
              <a:xfrm>
                <a:off x="2841958" y="3286538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40A1D-D96B-A206-7553-49CDE92F1CAE}"/>
                  </a:ext>
                </a:extLst>
              </p:cNvPr>
              <p:cNvSpPr txBox="1"/>
              <p:nvPr/>
            </p:nvSpPr>
            <p:spPr>
              <a:xfrm>
                <a:off x="2860886" y="3544660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425FBB-F3F9-7765-828C-9ACB5D49A46B}"/>
                  </a:ext>
                </a:extLst>
              </p:cNvPr>
              <p:cNvSpPr txBox="1"/>
              <p:nvPr/>
            </p:nvSpPr>
            <p:spPr>
              <a:xfrm>
                <a:off x="2868119" y="3802781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0.6</a:t>
                </a:r>
              </a:p>
            </p:txBody>
          </p: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E8AD0E-6B55-8992-7472-F0014949692A}"/>
              </a:ext>
            </a:extLst>
          </p:cNvPr>
          <p:cNvSpPr/>
          <p:nvPr/>
        </p:nvSpPr>
        <p:spPr>
          <a:xfrm>
            <a:off x="5675455" y="2769252"/>
            <a:ext cx="909060" cy="35889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971310-DD4D-ECBD-BA90-FBA5D039A25E}"/>
              </a:ext>
            </a:extLst>
          </p:cNvPr>
          <p:cNvSpPr/>
          <p:nvPr/>
        </p:nvSpPr>
        <p:spPr>
          <a:xfrm>
            <a:off x="5715120" y="4018225"/>
            <a:ext cx="2021789" cy="358897"/>
          </a:xfrm>
          <a:prstGeom prst="roundRect">
            <a:avLst/>
          </a:prstGeom>
          <a:noFill/>
          <a:ln>
            <a:solidFill>
              <a:srgbClr val="F3BCC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7" grpId="0" animBg="1"/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20887" y="3883373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088E1D9F-11AF-D20C-0971-9B634A865869}"/>
              </a:ext>
            </a:extLst>
          </p:cNvPr>
          <p:cNvSpPr/>
          <p:nvPr/>
        </p:nvSpPr>
        <p:spPr>
          <a:xfrm>
            <a:off x="2596442" y="31580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FAABA-91F6-23DA-7E45-0C2FE09FC237}"/>
              </a:ext>
            </a:extLst>
          </p:cNvPr>
          <p:cNvSpPr/>
          <p:nvPr/>
        </p:nvSpPr>
        <p:spPr>
          <a:xfrm>
            <a:off x="2596442" y="386982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D2284E7-071E-44ED-020D-FAA7262B3986}"/>
              </a:ext>
            </a:extLst>
          </p:cNvPr>
          <p:cNvSpPr/>
          <p:nvPr/>
        </p:nvSpPr>
        <p:spPr>
          <a:xfrm>
            <a:off x="620887" y="326527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BD11D97E-D0ED-49BD-C573-96283FA4788A}"/>
              </a:ext>
            </a:extLst>
          </p:cNvPr>
          <p:cNvSpPr/>
          <p:nvPr/>
        </p:nvSpPr>
        <p:spPr>
          <a:xfrm>
            <a:off x="2596442" y="25834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64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Layer 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Normalization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Layer Normalization Explained | Papers With Code">
            <a:extLst>
              <a:ext uri="{FF2B5EF4-FFF2-40B4-BE49-F238E27FC236}">
                <a16:creationId xmlns:a16="http://schemas.microsoft.com/office/drawing/2014/main" id="{CC281F9C-4144-0E17-4DFA-F22C608D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7" y="874537"/>
            <a:ext cx="5768294" cy="44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C8BFD-4BC2-BC82-80CE-70A0E338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25" y="5290455"/>
            <a:ext cx="2979466" cy="769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6C71D-0037-18D8-C708-2BFE5B492FD8}"/>
              </a:ext>
            </a:extLst>
          </p:cNvPr>
          <p:cNvSpPr txBox="1"/>
          <p:nvPr/>
        </p:nvSpPr>
        <p:spPr>
          <a:xfrm>
            <a:off x="6187635" y="2669066"/>
            <a:ext cx="26830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For images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HxW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pixels and C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0B1B-E5F0-12B1-64AA-813803AE9248}"/>
              </a:ext>
            </a:extLst>
          </p:cNvPr>
          <p:cNvSpPr txBox="1"/>
          <p:nvPr/>
        </p:nvSpPr>
        <p:spPr>
          <a:xfrm>
            <a:off x="406400" y="6426200"/>
            <a:ext cx="443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https://paperswithcode.com/method/layer-normalization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307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2528708" y="417688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9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Masked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 Multi-Head 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7" y="2261463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73526" y="1860733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00445" y="2307617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4" y="2704018"/>
            <a:ext cx="304800" cy="12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330908" y="4027406"/>
            <a:ext cx="3947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BEFORE SOFTMAX!</a:t>
            </a:r>
          </a:p>
          <a:p>
            <a:endParaRPr lang="en-US" sz="2000" b="1" dirty="0">
              <a:latin typeface="Trebuchet MS" panose="020B0703020202090204" pitchFamily="34" charset="0"/>
            </a:endParaRPr>
          </a:p>
          <a:p>
            <a:r>
              <a:rPr lang="en-US" sz="2000" b="1" dirty="0">
                <a:latin typeface="Trebuchet MS" panose="020B0703020202090204" pitchFamily="34" charset="0"/>
              </a:rPr>
              <a:t>Replace       with</a:t>
            </a:r>
          </a:p>
          <a:p>
            <a:endParaRPr lang="en-US" sz="2000" b="1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so, AFTER SOFTMAX </a:t>
            </a: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it will be zero.     </a:t>
            </a:r>
            <a:endParaRPr lang="en-US" sz="20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254061" y="332260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1889275" y="334075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5778031" y="3333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7DFA4-D128-C6C4-4B60-9B6D91B72A99}"/>
              </a:ext>
            </a:extLst>
          </p:cNvPr>
          <p:cNvCxnSpPr>
            <a:cxnSpLocks/>
          </p:cNvCxnSpPr>
          <p:nvPr/>
        </p:nvCxnSpPr>
        <p:spPr>
          <a:xfrm>
            <a:off x="5545353" y="33192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CE414-D709-C62F-6B9A-6AA1B7B3D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56910" y="3804981"/>
            <a:ext cx="1376885" cy="1025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03D0F-04D7-B7A8-16FF-D49ACE269AF1}"/>
              </a:ext>
            </a:extLst>
          </p:cNvPr>
          <p:cNvSpPr txBox="1"/>
          <p:nvPr/>
        </p:nvSpPr>
        <p:spPr>
          <a:xfrm>
            <a:off x="5834496" y="483085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ABBA1-44CB-15C1-40E1-FC29AEF2BC64}"/>
              </a:ext>
            </a:extLst>
          </p:cNvPr>
          <p:cNvSpPr txBox="1"/>
          <p:nvPr/>
        </p:nvSpPr>
        <p:spPr>
          <a:xfrm>
            <a:off x="5070182" y="3767002"/>
            <a:ext cx="1263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*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40686-1196-1418-EB0D-470E946CCBD5}"/>
              </a:ext>
            </a:extLst>
          </p:cNvPr>
          <p:cNvSpPr txBox="1"/>
          <p:nvPr/>
        </p:nvSpPr>
        <p:spPr>
          <a:xfrm>
            <a:off x="5297217" y="3933058"/>
            <a:ext cx="11015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88FE5-D25B-5ACB-E45D-EC09B662FDD4}"/>
              </a:ext>
            </a:extLst>
          </p:cNvPr>
          <p:cNvSpPr txBox="1"/>
          <p:nvPr/>
        </p:nvSpPr>
        <p:spPr>
          <a:xfrm>
            <a:off x="5526763" y="4099114"/>
            <a:ext cx="9396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B0E6-6C7A-E80E-557D-06FBD90B0E56}"/>
              </a:ext>
            </a:extLst>
          </p:cNvPr>
          <p:cNvSpPr txBox="1"/>
          <p:nvPr/>
        </p:nvSpPr>
        <p:spPr>
          <a:xfrm>
            <a:off x="5757973" y="4265170"/>
            <a:ext cx="7777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AEE7-F3C6-0062-F4FE-599E872D66BB}"/>
              </a:ext>
            </a:extLst>
          </p:cNvPr>
          <p:cNvSpPr txBox="1"/>
          <p:nvPr/>
        </p:nvSpPr>
        <p:spPr>
          <a:xfrm>
            <a:off x="5985413" y="4426867"/>
            <a:ext cx="4812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6246B9-8106-F046-A570-F23ADBD5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05" y="4739877"/>
            <a:ext cx="1778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418AFA-38E0-D030-63BD-4144B143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1" y="4739877"/>
            <a:ext cx="7493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BB3673-BB76-6B79-2B18-6E482DCBC2AA}"/>
              </a:ext>
            </a:extLst>
          </p:cNvPr>
          <p:cNvCxnSpPr>
            <a:cxnSpLocks/>
          </p:cNvCxnSpPr>
          <p:nvPr/>
        </p:nvCxnSpPr>
        <p:spPr>
          <a:xfrm>
            <a:off x="5601038" y="4875908"/>
            <a:ext cx="0" cy="5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1B251B0-B874-263C-C3DD-D585834C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912595" y="5488617"/>
            <a:ext cx="1376885" cy="10255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6E34F-C2D4-4F8F-1E48-CE162423093B}"/>
              </a:ext>
            </a:extLst>
          </p:cNvPr>
          <p:cNvSpPr txBox="1"/>
          <p:nvPr/>
        </p:nvSpPr>
        <p:spPr>
          <a:xfrm>
            <a:off x="5890181" y="6514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7585E-9166-48AF-2B23-EDB11454CD9D}"/>
              </a:ext>
            </a:extLst>
          </p:cNvPr>
          <p:cNvSpPr txBox="1"/>
          <p:nvPr/>
        </p:nvSpPr>
        <p:spPr>
          <a:xfrm>
            <a:off x="5141365" y="5409310"/>
            <a:ext cx="1194558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  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65C4E-FE1B-5E51-3393-E87F608660B9}"/>
              </a:ext>
            </a:extLst>
          </p:cNvPr>
          <p:cNvSpPr txBox="1"/>
          <p:nvPr/>
        </p:nvSpPr>
        <p:spPr>
          <a:xfrm>
            <a:off x="5155480" y="5020169"/>
            <a:ext cx="8856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SOFTMAX</a:t>
            </a:r>
            <a:endParaRPr lang="es-ES_tradnl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DAE1C-B834-566B-1869-B04CE51C0B01}"/>
              </a:ext>
            </a:extLst>
          </p:cNvPr>
          <p:cNvSpPr txBox="1"/>
          <p:nvPr/>
        </p:nvSpPr>
        <p:spPr>
          <a:xfrm>
            <a:off x="5364136" y="5562780"/>
            <a:ext cx="97013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EE7617-F97B-F9B5-E051-AFF6BA36B90F}"/>
              </a:ext>
            </a:extLst>
          </p:cNvPr>
          <p:cNvSpPr txBox="1"/>
          <p:nvPr/>
        </p:nvSpPr>
        <p:spPr>
          <a:xfrm>
            <a:off x="5592426" y="5729749"/>
            <a:ext cx="74571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B312B-F81B-5672-EEF7-9421529B3121}"/>
              </a:ext>
            </a:extLst>
          </p:cNvPr>
          <p:cNvSpPr txBox="1"/>
          <p:nvPr/>
        </p:nvSpPr>
        <p:spPr>
          <a:xfrm>
            <a:off x="5811854" y="5897139"/>
            <a:ext cx="52129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5A6C0D-1881-066E-B3AC-BBD78EDE87F9}"/>
              </a:ext>
            </a:extLst>
          </p:cNvPr>
          <p:cNvSpPr txBox="1"/>
          <p:nvPr/>
        </p:nvSpPr>
        <p:spPr>
          <a:xfrm>
            <a:off x="6041098" y="6061983"/>
            <a:ext cx="296876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1F7D54-8C4E-1E4C-547C-F582622C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45" y="2568328"/>
            <a:ext cx="342900" cy="419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D231D2-EA76-7620-7162-8549E3AE5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14" y="2522858"/>
            <a:ext cx="622300" cy="419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B56FD5-D491-1ED6-4F4E-DD1B5B4C1EFF}"/>
              </a:ext>
            </a:extLst>
          </p:cNvPr>
          <p:cNvSpPr txBox="1"/>
          <p:nvPr/>
        </p:nvSpPr>
        <p:spPr>
          <a:xfrm>
            <a:off x="911060" y="17442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73023-2951-7F7B-3DAD-E4E399735520}"/>
              </a:ext>
            </a:extLst>
          </p:cNvPr>
          <p:cNvSpPr txBox="1"/>
          <p:nvPr/>
        </p:nvSpPr>
        <p:spPr>
          <a:xfrm>
            <a:off x="2820999" y="9428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389C97-67AE-FF08-B906-A49BC9AFDC56}"/>
              </a:ext>
            </a:extLst>
          </p:cNvPr>
          <p:cNvSpPr txBox="1"/>
          <p:nvPr/>
        </p:nvSpPr>
        <p:spPr>
          <a:xfrm>
            <a:off x="6693446" y="2312757"/>
            <a:ext cx="22186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CAUSALITY: The model must not be able to see future words.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When word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arrives, we will only have attention values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, i-1, … 1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It is applied in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softmax’s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of the heads </a:t>
            </a:r>
          </a:p>
        </p:txBody>
      </p:sp>
    </p:spTree>
    <p:extLst>
      <p:ext uri="{BB962C8B-B14F-4D97-AF65-F5344CB8AC3E}">
        <p14:creationId xmlns:p14="http://schemas.microsoft.com/office/powerpoint/2010/main" val="154639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The Whole Model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(for translation)</a:t>
            </a: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83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Training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092699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BD4B69-6A58-AFA8-B85B-7DE19429949A}"/>
              </a:ext>
            </a:extLst>
          </p:cNvPr>
          <p:cNvSpPr/>
          <p:nvPr/>
        </p:nvSpPr>
        <p:spPr>
          <a:xfrm>
            <a:off x="4893876" y="904997"/>
            <a:ext cx="349456" cy="414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F1E8-C49B-2C2B-E53E-05B163D5B47B}"/>
              </a:ext>
            </a:extLst>
          </p:cNvPr>
          <p:cNvCxnSpPr>
            <a:cxnSpLocks/>
          </p:cNvCxnSpPr>
          <p:nvPr/>
        </p:nvCxnSpPr>
        <p:spPr>
          <a:xfrm>
            <a:off x="5061735" y="665242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793514" y="247591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&lt;EOS&gt;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3BA1141-341C-A41D-71A0-3AF3A77C673E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5194307" y="1112255"/>
            <a:ext cx="49025" cy="2446588"/>
          </a:xfrm>
          <a:prstGeom prst="bentConnector4">
            <a:avLst>
              <a:gd name="adj1" fmla="val -466293"/>
              <a:gd name="adj2" fmla="val 99987"/>
            </a:avLst>
          </a:prstGeom>
          <a:ln>
            <a:solidFill>
              <a:schemeClr val="tx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9ECBB-4654-F9EE-0D8D-3833ECE88D7A}"/>
              </a:ext>
            </a:extLst>
          </p:cNvPr>
          <p:cNvSpPr txBox="1"/>
          <p:nvPr/>
        </p:nvSpPr>
        <p:spPr>
          <a:xfrm rot="5400000">
            <a:off x="4719346" y="2436205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Backpropagation</a:t>
            </a:r>
            <a:endParaRPr lang="es-ES_tradnl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4C794-CAF7-39FF-80CA-89BB0C497E01}"/>
              </a:ext>
            </a:extLst>
          </p:cNvPr>
          <p:cNvSpPr txBox="1"/>
          <p:nvPr/>
        </p:nvSpPr>
        <p:spPr>
          <a:xfrm>
            <a:off x="4907835" y="8133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E52F9-4226-8000-3A80-B46A3B5F1228}"/>
              </a:ext>
            </a:extLst>
          </p:cNvPr>
          <p:cNvSpPr txBox="1"/>
          <p:nvPr/>
        </p:nvSpPr>
        <p:spPr>
          <a:xfrm>
            <a:off x="5243660" y="798498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Error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E679-9AA0-DA5D-10E9-14478B11B625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46506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965425" y="956566"/>
            <a:ext cx="17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61402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2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965425" y="94887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3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893876" y="980751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4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681599" y="5811663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58BF8-7B85-6139-3FE1-4F8A628EE711}"/>
              </a:ext>
            </a:extLst>
          </p:cNvPr>
          <p:cNvSpPr txBox="1"/>
          <p:nvPr/>
        </p:nvSpPr>
        <p:spPr>
          <a:xfrm>
            <a:off x="4886859" y="963980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39465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4034151" y="6186383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48858-C9DC-25B3-2208-F7F25392E1DD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802302" y="1958044"/>
            <a:ext cx="810000" cy="7866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64F4D-FE59-13AD-9D76-D06EC03E5F32}"/>
              </a:ext>
            </a:extLst>
          </p:cNvPr>
          <p:cNvGrpSpPr/>
          <p:nvPr/>
        </p:nvGrpSpPr>
        <p:grpSpPr>
          <a:xfrm>
            <a:off x="1791504" y="1701212"/>
            <a:ext cx="4792325" cy="1300357"/>
            <a:chOff x="1791504" y="1701212"/>
            <a:chExt cx="4792325" cy="1300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90B719-D589-E269-3882-BF683E3A1839}"/>
                </a:ext>
              </a:extLst>
            </p:cNvPr>
            <p:cNvGrpSpPr/>
            <p:nvPr/>
          </p:nvGrpSpPr>
          <p:grpSpPr>
            <a:xfrm>
              <a:off x="1791504" y="1701212"/>
              <a:ext cx="4792325" cy="1300357"/>
              <a:chOff x="3979819" y="2349025"/>
              <a:chExt cx="6389766" cy="17338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D26355-CE04-6729-FC52-1098B6040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4519DA-191D-2DDC-B7CD-3F1EAF8FDDD5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911891" cy="1733809"/>
                <a:chOff x="2667535" y="2836256"/>
                <a:chExt cx="5911891" cy="173380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18EB71-B888-B855-0864-CE567DD8F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8AF994-3CCB-ECEA-A884-68827F8E2BD3}"/>
                    </a:ext>
                  </a:extLst>
                </p:cNvPr>
                <p:cNvSpPr/>
                <p:nvPr/>
              </p:nvSpPr>
              <p:spPr>
                <a:xfrm rot="19467606">
                  <a:off x="5937826" y="3673588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0CA7187C-DCA4-23CE-9B77-08B0F1D8A8B8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Imagen 23" descr="Screen shot 2011-09-26 at 3.09.19 PM.png">
              <a:extLst>
                <a:ext uri="{FF2B5EF4-FFF2-40B4-BE49-F238E27FC236}">
                  <a16:creationId xmlns:a16="http://schemas.microsoft.com/office/drawing/2014/main" id="{422B640E-955B-EF23-E5F2-8575FBC2A9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2609621"/>
              <a:ext cx="633957" cy="25781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2C8759-C2A6-FB61-5A4E-A2EDB6D2F5BB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A2E0-31DE-E480-894C-B7222123DE5E}"/>
              </a:ext>
            </a:extLst>
          </p:cNvPr>
          <p:cNvSpPr txBox="1"/>
          <p:nvPr/>
        </p:nvSpPr>
        <p:spPr>
          <a:xfrm>
            <a:off x="870118" y="2867432"/>
            <a:ext cx="7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INPUT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83CE9C-2CAC-1590-839E-33DC5D91EEB7}"/>
              </a:ext>
            </a:extLst>
          </p:cNvPr>
          <p:cNvSpPr txBox="1"/>
          <p:nvPr/>
        </p:nvSpPr>
        <p:spPr>
          <a:xfrm>
            <a:off x="5489365" y="291032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44" y="3190517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836" y="151492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5844157" y="3140622"/>
            <a:ext cx="2538352" cy="2099900"/>
            <a:chOff x="5844157" y="3271252"/>
            <a:chExt cx="2538352" cy="20999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1097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EDF2FA-50B3-5CF1-8712-545D181DA9D5}"/>
              </a:ext>
            </a:extLst>
          </p:cNvPr>
          <p:cNvGrpSpPr/>
          <p:nvPr/>
        </p:nvGrpSpPr>
        <p:grpSpPr>
          <a:xfrm>
            <a:off x="802302" y="4815067"/>
            <a:ext cx="8001977" cy="1821099"/>
            <a:chOff x="802302" y="4815067"/>
            <a:chExt cx="8001977" cy="18210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EB9DAA-39C3-0516-CBFE-5EDE9A215DB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/>
          </p:blipFill>
          <p:spPr>
            <a:xfrm>
              <a:off x="802302" y="5111873"/>
              <a:ext cx="810000" cy="761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80381-C2C5-6237-39E4-4D3C55373B5F}"/>
                </a:ext>
              </a:extLst>
            </p:cNvPr>
            <p:cNvGrpSpPr/>
            <p:nvPr/>
          </p:nvGrpSpPr>
          <p:grpSpPr>
            <a:xfrm>
              <a:off x="1791504" y="4887083"/>
              <a:ext cx="4687821" cy="1300357"/>
              <a:chOff x="3979819" y="2349025"/>
              <a:chExt cx="6250429" cy="1733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242362-7BE1-1865-CA19-064ADD7D8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AACBC-F974-8367-3566-F8C79DB8756B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772554" cy="1733809"/>
                <a:chOff x="2667535" y="2836256"/>
                <a:chExt cx="5772554" cy="17338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EC46891-D121-37AB-32CA-BF7CC9A68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A0AA288-6DEE-9D4A-3A3F-0290234415A3}"/>
                    </a:ext>
                  </a:extLst>
                </p:cNvPr>
                <p:cNvSpPr/>
                <p:nvPr/>
              </p:nvSpPr>
              <p:spPr>
                <a:xfrm rot="19467606">
                  <a:off x="5798489" y="3760674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BAC27605-25E7-FBC8-585E-FCBEF2261CC5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n 23" descr="Screen shot 2011-09-26 at 3.09.19 PM.png">
              <a:extLst>
                <a:ext uri="{FF2B5EF4-FFF2-40B4-BE49-F238E27FC236}">
                  <a16:creationId xmlns:a16="http://schemas.microsoft.com/office/drawing/2014/main" id="{F8C72738-8221-21D8-2E63-D99AA49A51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5689568"/>
              <a:ext cx="633957" cy="2578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3336F-0ADA-8DDF-9A8F-006612243FC7}"/>
                </a:ext>
              </a:extLst>
            </p:cNvPr>
            <p:cNvSpPr txBox="1"/>
            <p:nvPr/>
          </p:nvSpPr>
          <p:spPr>
            <a:xfrm>
              <a:off x="870118" y="6017180"/>
              <a:ext cx="725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INPUT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BB40BD-8988-FF29-1BE4-8A76BD0C7624}"/>
                </a:ext>
              </a:extLst>
            </p:cNvPr>
            <p:cNvSpPr txBox="1"/>
            <p:nvPr/>
          </p:nvSpPr>
          <p:spPr>
            <a:xfrm>
              <a:off x="5489365" y="6031330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EMBEDDING 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CEFDEE-7247-1D7C-A6B8-AFFE35D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44" y="6344066"/>
              <a:ext cx="406400" cy="2921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47643C-0CBE-0F79-5823-993342D7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8836" y="4815067"/>
              <a:ext cx="241300" cy="431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7AC00C-3693-FD51-EA6A-A7BE87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83379" y="5625260"/>
              <a:ext cx="21209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3379" y="2538464"/>
            <a:ext cx="2120900" cy="469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186C54-165A-5C3B-D8EA-CF78149D2727}"/>
              </a:ext>
            </a:extLst>
          </p:cNvPr>
          <p:cNvSpPr txBox="1"/>
          <p:nvPr/>
        </p:nvSpPr>
        <p:spPr>
          <a:xfrm>
            <a:off x="6224938" y="740196"/>
            <a:ext cx="248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EMBEDDINGS: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vectors of n elements that describe the input. Typically, they have a norm equal to 1, and n=512. 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3AF863-E01C-49A8-A0AB-8AD730BAFE81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2" grpId="0"/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1" y="1831974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118835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4550927" y="2474414"/>
            <a:ext cx="2538352" cy="1734140"/>
            <a:chOff x="5844157" y="3271252"/>
            <a:chExt cx="2538352" cy="17341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7CEFDEE-7247-1D7C-A6B8-AFFE35D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51" y="4763459"/>
            <a:ext cx="4064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47643C-0CBE-0F79-5823-993342D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4109670"/>
            <a:ext cx="241300" cy="43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7AC00C-3693-FD51-EA6A-A7BE873B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7" y="4585659"/>
            <a:ext cx="21209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86" y="1676073"/>
            <a:ext cx="2120900" cy="4699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43303A-577B-049E-E825-560E0AB968F6}"/>
              </a:ext>
            </a:extLst>
          </p:cNvPr>
          <p:cNvCxnSpPr>
            <a:cxnSpLocks/>
          </p:cNvCxnSpPr>
          <p:nvPr/>
        </p:nvCxnSpPr>
        <p:spPr>
          <a:xfrm>
            <a:off x="2923154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3E35D1-0CE8-5C90-9582-274EECF5C3D7}"/>
              </a:ext>
            </a:extLst>
          </p:cNvPr>
          <p:cNvSpPr/>
          <p:nvPr/>
        </p:nvSpPr>
        <p:spPr>
          <a:xfrm>
            <a:off x="3331026" y="1825800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08BB0-85AC-3DBB-0468-3D8C59321501}"/>
              </a:ext>
            </a:extLst>
          </p:cNvPr>
          <p:cNvCxnSpPr>
            <a:cxnSpLocks/>
          </p:cNvCxnSpPr>
          <p:nvPr/>
        </p:nvCxnSpPr>
        <p:spPr>
          <a:xfrm>
            <a:off x="2923154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EAA55B7-CA89-97E8-6722-AB052920F5DB}"/>
              </a:ext>
            </a:extLst>
          </p:cNvPr>
          <p:cNvSpPr/>
          <p:nvPr/>
        </p:nvSpPr>
        <p:spPr>
          <a:xfrm>
            <a:off x="3331026" y="4732164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3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23714-DE1C-3E8D-4837-C7779F0F4C6E}"/>
              </a:ext>
            </a:extLst>
          </p:cNvPr>
          <p:cNvCxnSpPr>
            <a:cxnSpLocks/>
          </p:cNvCxnSpPr>
          <p:nvPr/>
        </p:nvCxnSpPr>
        <p:spPr>
          <a:xfrm flipV="1">
            <a:off x="273212" y="3213906"/>
            <a:ext cx="1406471" cy="706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F238CC-B7E1-EE87-0C43-08225064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4" y="3200844"/>
            <a:ext cx="314325" cy="2190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8DE643-3FF9-74AB-0091-E8DC425A884C}"/>
              </a:ext>
            </a:extLst>
          </p:cNvPr>
          <p:cNvGrpSpPr/>
          <p:nvPr/>
        </p:nvGrpSpPr>
        <p:grpSpPr>
          <a:xfrm>
            <a:off x="961936" y="3379129"/>
            <a:ext cx="775430" cy="498140"/>
            <a:chOff x="1659711" y="3153497"/>
            <a:chExt cx="1033907" cy="664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F2DA63A-3264-A721-BD48-35728F259DEF}"/>
                </a:ext>
              </a:extLst>
            </p:cNvPr>
            <p:cNvSpPr/>
            <p:nvPr/>
          </p:nvSpPr>
          <p:spPr>
            <a:xfrm rot="1495392">
              <a:off x="1659711" y="3185050"/>
              <a:ext cx="615882" cy="632634"/>
            </a:xfrm>
            <a:prstGeom prst="arc">
              <a:avLst>
                <a:gd name="adj1" fmla="val 1620000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24FAAB-CDDD-FC73-D99F-15DCB16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218" y="3153497"/>
              <a:ext cx="279400" cy="2159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0454-1D3E-77C1-0C7C-107E786446E3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708B0-7229-4AB7-1938-2398DABD5F1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1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C083-52F9-58AE-E7DB-56E79E85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" y="2063030"/>
            <a:ext cx="77724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658655-E159-F17B-6AFA-55646ABC044E}"/>
              </a:ext>
            </a:extLst>
          </p:cNvPr>
          <p:cNvSpPr>
            <a:spLocks noChangeAspect="1"/>
          </p:cNvSpPr>
          <p:nvPr/>
        </p:nvSpPr>
        <p:spPr>
          <a:xfrm>
            <a:off x="1162087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CECEE9-C3BD-60FF-FC02-5F81A947AF02}"/>
              </a:ext>
            </a:extLst>
          </p:cNvPr>
          <p:cNvSpPr>
            <a:spLocks noChangeAspect="1"/>
          </p:cNvSpPr>
          <p:nvPr/>
        </p:nvSpPr>
        <p:spPr>
          <a:xfrm>
            <a:off x="1697018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238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FC1195-B0F7-0D67-6C98-06A333B792C3}"/>
              </a:ext>
            </a:extLst>
          </p:cNvPr>
          <p:cNvCxnSpPr>
            <a:cxnSpLocks/>
          </p:cNvCxnSpPr>
          <p:nvPr/>
        </p:nvCxnSpPr>
        <p:spPr>
          <a:xfrm flipV="1">
            <a:off x="301332" y="2624174"/>
            <a:ext cx="238024" cy="12697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182E0-8049-2A24-2BE5-CEA2E6C02783}"/>
              </a:ext>
            </a:extLst>
          </p:cNvPr>
          <p:cNvGrpSpPr/>
          <p:nvPr/>
        </p:nvGrpSpPr>
        <p:grpSpPr>
          <a:xfrm>
            <a:off x="118356" y="3353003"/>
            <a:ext cx="708667" cy="654356"/>
            <a:chOff x="497445" y="3153497"/>
            <a:chExt cx="944889" cy="87247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4AA732B-786C-FEA7-C0B9-1F35A2EEA98F}"/>
                </a:ext>
              </a:extLst>
            </p:cNvPr>
            <p:cNvSpPr/>
            <p:nvPr/>
          </p:nvSpPr>
          <p:spPr>
            <a:xfrm rot="1495392">
              <a:off x="497445" y="3393337"/>
              <a:ext cx="615882" cy="632634"/>
            </a:xfrm>
            <a:prstGeom prst="arc">
              <a:avLst>
                <a:gd name="adj1" fmla="val 1499312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91B5D8-D96C-8839-9B0A-2FC7F398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934" y="3153497"/>
              <a:ext cx="279400" cy="2159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CF09D-3791-02AA-A43F-B214FACE2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76" y="2613015"/>
            <a:ext cx="314325" cy="21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15A7F7-6B28-C62E-014E-5F97901D0DAD}"/>
              </a:ext>
            </a:extLst>
          </p:cNvPr>
          <p:cNvSpPr/>
          <p:nvPr/>
        </p:nvSpPr>
        <p:spPr>
          <a:xfrm>
            <a:off x="386096" y="5539678"/>
            <a:ext cx="80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different, the angle between them is large and the SCORE decreases significantly.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F331A6-6FD4-B94F-D596-429278B625B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A0813-289C-8A46-2C5C-D94CCB325E4D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A2BDAD-112D-854D-4025-39A582164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95" y="3999078"/>
            <a:ext cx="201106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2706</Words>
  <Application>Microsoft Macintosh PowerPoint</Application>
  <PresentationFormat>On-screen Show (4:3)</PresentationFormat>
  <Paragraphs>744</Paragraphs>
  <Slides>88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Consolas</vt:lpstr>
      <vt:lpstr>Gill Sans MT</vt:lpstr>
      <vt:lpstr>Monaco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Transformers</vt:lpstr>
      <vt:lpstr>Transformers</vt:lpstr>
      <vt:lpstr>Embeddings</vt:lpstr>
      <vt:lpstr>Embeddings</vt:lpstr>
      <vt:lpstr>Embeddings</vt:lpstr>
      <vt:lpstr>Embeddings</vt:lpstr>
      <vt:lpstr>Embeddings in NLP</vt:lpstr>
      <vt:lpstr>Embeddings in NLP</vt:lpstr>
      <vt:lpstr>Transformers</vt:lpstr>
      <vt:lpstr>Positional Encoding (PE)</vt:lpstr>
      <vt:lpstr>Positional Encoding</vt:lpstr>
      <vt:lpstr>Positional Encoding</vt:lpstr>
      <vt:lpstr>Positional Encoding</vt:lpstr>
      <vt:lpstr>Transformers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Transformers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Query, Key and Value</vt:lpstr>
      <vt:lpstr>Transformers</vt:lpstr>
      <vt:lpstr>Layer Normalization</vt:lpstr>
      <vt:lpstr>Transformers</vt:lpstr>
      <vt:lpstr>Masked Multi-Head Attention</vt:lpstr>
      <vt:lpstr>The Whole Model (for translation)</vt:lpstr>
      <vt:lpstr>Training</vt:lpstr>
      <vt:lpstr>Testing</vt:lpstr>
      <vt:lpstr>Testing</vt:lpstr>
      <vt:lpstr>Testing</vt:lpstr>
      <vt:lpstr>Testing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55</cp:revision>
  <dcterms:created xsi:type="dcterms:W3CDTF">2020-06-03T16:36:13Z</dcterms:created>
  <dcterms:modified xsi:type="dcterms:W3CDTF">2024-11-12T15:21:58Z</dcterms:modified>
</cp:coreProperties>
</file>